
<file path=[Content_Types].xml><?xml version="1.0" encoding="utf-8"?>
<Types xmlns="http://schemas.openxmlformats.org/package/2006/content-types">
  <Default ContentType="image/x-emf" Extension="emf"/>
  <Default ContentType="image/gif" Extension="gif"/>
  <Default ContentType="image/jpeg" Extension="jpeg"/>
  <Default ContentType="image/jpeg" Extension="jp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slide+xml" PartName="/ppt/slides/slide46.xml"/>
  <Override ContentType="application/vnd.openxmlformats-officedocument.presentationml.slide+xml" PartName="/ppt/slides/slide47.xml"/>
  <Override ContentType="application/vnd.openxmlformats-officedocument.presentationml.slide+xml" PartName="/ppt/slides/slide48.xml"/>
  <Override ContentType="application/vnd.openxmlformats-officedocument.presentationml.slide+xml" PartName="/ppt/slides/slide49.xml"/>
  <Override ContentType="application/vnd.openxmlformats-officedocument.presentationml.slide+xml" PartName="/ppt/slides/slide50.xml"/>
  <Override ContentType="application/vnd.openxmlformats-officedocument.presentationml.slide+xml" PartName="/ppt/slides/slide51.xml"/>
  <Override ContentType="application/vnd.openxmlformats-officedocument.presentationml.slide+xml" PartName="/ppt/slides/slide52.xml"/>
  <Override ContentType="application/vnd.openxmlformats-officedocument.presentationml.slide+xml" PartName="/ppt/slides/slide53.xml"/>
  <Override ContentType="application/vnd.openxmlformats-officedocument.presentationml.slide+xml" PartName="/ppt/slides/slide54.xml"/>
  <Override ContentType="application/vnd.openxmlformats-officedocument.presentationml.slide+xml" PartName="/ppt/slides/slide55.xml"/>
  <Override ContentType="application/vnd.openxmlformats-officedocument.presentationml.slide+xml" PartName="/ppt/slides/slide56.xml"/>
  <Override ContentType="application/vnd.openxmlformats-officedocument.presentationml.slide+xml" PartName="/ppt/slides/slide57.xml"/>
  <Override ContentType="application/vnd.openxmlformats-officedocument.presentationml.slide+xml" PartName="/ppt/slides/slide58.xml"/>
  <Override ContentType="application/vnd.openxmlformats-officedocument.presentationml.slide+xml" PartName="/ppt/slides/slide59.xml"/>
  <Override ContentType="application/vnd.openxmlformats-officedocument.presentationml.slide+xml" PartName="/ppt/slides/slide60.xml"/>
  <Override ContentType="application/vnd.openxmlformats-officedocument.presentationml.slide+xml" PartName="/ppt/slides/slide61.xml"/>
  <Override ContentType="application/vnd.openxmlformats-officedocument.presentationml.slide+xml" PartName="/ppt/slides/slide62.xml"/>
  <Override ContentType="application/vnd.openxmlformats-officedocument.presentationml.slide+xml" PartName="/ppt/slides/slide63.xml"/>
  <Override ContentType="application/vnd.openxmlformats-officedocument.presentationml.slide+xml" PartName="/ppt/slides/slide64.xml"/>
  <Override ContentType="application/vnd.openxmlformats-officedocument.presentationml.slide+xml" PartName="/ppt/slides/slide65.xml"/>
  <Override ContentType="application/vnd.openxmlformats-officedocument.presentationml.slide+xml" PartName="/ppt/slides/slide66.xml"/>
  <Override ContentType="application/vnd.openxmlformats-officedocument.presentationml.slide+xml" PartName="/ppt/slides/slide67.xml"/>
  <Override ContentType="application/vnd.openxmlformats-officedocument.presentationml.slide+xml" PartName="/ppt/slides/slide68.xml"/>
  <Override ContentType="application/vnd.openxmlformats-officedocument.presentationml.slide+xml" PartName="/ppt/slides/slide69.xml"/>
  <Override ContentType="application/vnd.openxmlformats-officedocument.presentationml.slide+xml" PartName="/ppt/slides/slide70.xml"/>
  <Override ContentType="application/vnd.openxmlformats-officedocument.presentationml.slide+xml" PartName="/ppt/slides/slide71.xml"/>
  <Override ContentType="application/vnd.openxmlformats-officedocument.presentationml.slide+xml" PartName="/ppt/slides/slide72.xml"/>
  <Override ContentType="application/vnd.openxmlformats-officedocument.presentationml.slide+xml" PartName="/ppt/slides/slide73.xml"/>
  <Override ContentType="application/vnd.openxmlformats-officedocument.presentationml.slide+xml" PartName="/ppt/slides/slide74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77.xml"/>
  <Override ContentType="application/vnd.openxmlformats-officedocument.presentationml.slide+xml" PartName="/ppt/slides/slide78.xml"/>
  <Override ContentType="application/vnd.openxmlformats-officedocument.presentationml.slide+xml" PartName="/ppt/slides/slide79.xml"/>
  <Override ContentType="application/vnd.openxmlformats-officedocument.presentationml.slide+xml" PartName="/ppt/slides/slide80.xml"/>
  <Override ContentType="application/vnd.openxmlformats-officedocument.presentationml.slide+xml" PartName="/ppt/slides/slide81.xml"/>
  <Override ContentType="application/vnd.openxmlformats-officedocument.presentationml.slide+xml" PartName="/ppt/slides/slide82.xml"/>
  <Override ContentType="application/vnd.openxmlformats-officedocument.presentationml.slide+xml" PartName="/ppt/slides/slide83.xml"/>
  <Override ContentType="application/vnd.openxmlformats-officedocument.presentationml.slide+xml" PartName="/ppt/slides/slide84.xml"/>
  <Override ContentType="application/vnd.openxmlformats-officedocument.presentationml.slide+xml" PartName="/ppt/slides/slide85.xml"/>
  <Override ContentType="application/vnd.openxmlformats-officedocument.presentationml.slide+xml" PartName="/ppt/slides/slide86.xml"/>
  <Override ContentType="application/vnd.openxmlformats-officedocument.presentationml.slide+xml" PartName="/ppt/slides/slide87.xml"/>
  <Override ContentType="application/vnd.openxmlformats-officedocument.presentationml.slide+xml" PartName="/ppt/slides/slide88.xml"/>
  <Override ContentType="application/vnd.openxmlformats-officedocument.presentationml.slide+xml" PartName="/ppt/slides/slide89.xml"/>
  <Override ContentType="application/vnd.openxmlformats-officedocument.presentationml.slide+xml" PartName="/ppt/slides/slide90.xml"/>
  <Override ContentType="application/vnd.openxmlformats-officedocument.presentationml.slide+xml" PartName="/ppt/slides/slide91.xml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17.xml"/>
  <Override ContentType="application/vnd.openxmlformats-officedocument.theme+xml" PartName="/ppt/theme/theme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drawingml.diagramData+xml" PartName="/ppt/diagrams/data1.xml"/>
  <Override ContentType="application/vnd.openxmlformats-officedocument.drawingml.diagramLayout+xml" PartName="/ppt/diagrams/layout1.xml"/>
  <Override ContentType="application/vnd.openxmlformats-officedocument.drawingml.diagramStyle+xml" PartName="/ppt/diagrams/quickStyle1.xml"/>
  <Override ContentType="application/vnd.openxmlformats-officedocument.drawingml.diagramColors+xml" PartName="/ppt/diagrams/colors1.xml"/>
  <Override ContentType="application/vnd.ms-office.drawingml.diagramDrawing+xml" PartName="/ppt/diagrams/drawing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93"/>
  </p:notesMasterIdLst>
  <p:sldIdLst>
    <p:sldId id="256" r:id="rId2"/>
    <p:sldId id="257" r:id="rId3"/>
    <p:sldId id="318" r:id="rId4"/>
    <p:sldId id="259" r:id="rId5"/>
    <p:sldId id="319" r:id="rId6"/>
    <p:sldId id="317" r:id="rId7"/>
    <p:sldId id="261" r:id="rId8"/>
    <p:sldId id="320" r:id="rId9"/>
    <p:sldId id="262" r:id="rId10"/>
    <p:sldId id="321" r:id="rId11"/>
    <p:sldId id="264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362" r:id="rId20"/>
    <p:sldId id="274" r:id="rId21"/>
    <p:sldId id="275" r:id="rId22"/>
    <p:sldId id="276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3" r:id="rId37"/>
    <p:sldId id="354" r:id="rId38"/>
    <p:sldId id="361" r:id="rId39"/>
    <p:sldId id="356" r:id="rId40"/>
    <p:sldId id="357" r:id="rId41"/>
    <p:sldId id="358" r:id="rId42"/>
    <p:sldId id="359" r:id="rId43"/>
    <p:sldId id="360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22" r:id="rId65"/>
    <p:sldId id="323" r:id="rId66"/>
    <p:sldId id="316" r:id="rId67"/>
    <p:sldId id="324" r:id="rId68"/>
    <p:sldId id="325" r:id="rId69"/>
    <p:sldId id="326" r:id="rId70"/>
    <p:sldId id="327" r:id="rId71"/>
    <p:sldId id="328" r:id="rId72"/>
    <p:sldId id="330" r:id="rId73"/>
    <p:sldId id="331" r:id="rId74"/>
    <p:sldId id="332" r:id="rId75"/>
    <p:sldId id="333" r:id="rId76"/>
    <p:sldId id="334" r:id="rId77"/>
    <p:sldId id="336" r:id="rId78"/>
    <p:sldId id="338" r:id="rId79"/>
    <p:sldId id="339" r:id="rId80"/>
    <p:sldId id="340" r:id="rId81"/>
    <p:sldId id="341" r:id="rId82"/>
    <p:sldId id="351" r:id="rId83"/>
    <p:sldId id="342" r:id="rId84"/>
    <p:sldId id="343" r:id="rId85"/>
    <p:sldId id="344" r:id="rId86"/>
    <p:sldId id="345" r:id="rId87"/>
    <p:sldId id="348" r:id="rId88"/>
    <p:sldId id="349" r:id="rId89"/>
    <p:sldId id="350" r:id="rId90"/>
    <p:sldId id="352" r:id="rId91"/>
    <p:sldId id="353" r:id="rId9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126" autoAdjust="0"/>
  </p:normalViewPr>
  <p:slideViewPr>
    <p:cSldViewPr>
      <p:cViewPr varScale="1">
        <p:scale>
          <a:sx n="61" d="100"/>
          <a:sy n="61" d="100"/>
        </p:scale>
        <p:origin x="165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viewProps" Target="view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17A1B1-518D-4CB4-89C3-AAE5CEEEE749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B24122B-E077-494B-8A98-4DA9CFD32502}">
      <dgm:prSet phldrT="[Text]" custT="1"/>
      <dgm:spPr>
        <a:solidFill>
          <a:srgbClr val="0070C0"/>
        </a:solidFill>
      </dgm:spPr>
      <dgm:t>
        <a:bodyPr/>
        <a:lstStyle/>
        <a:p>
          <a:r>
            <a:rPr lang="en-US" sz="2800" dirty="0"/>
            <a:t>Components</a:t>
          </a:r>
        </a:p>
      </dgm:t>
    </dgm:pt>
    <dgm:pt modelId="{7A31E63E-F76E-4E34-B167-1BFD662A8E1B}" type="parTrans" cxnId="{6F4D89D1-F0CB-4B5F-BEAC-84475AD4E3B5}">
      <dgm:prSet/>
      <dgm:spPr/>
      <dgm:t>
        <a:bodyPr/>
        <a:lstStyle/>
        <a:p>
          <a:endParaRPr lang="en-US"/>
        </a:p>
      </dgm:t>
    </dgm:pt>
    <dgm:pt modelId="{44C6EA62-EB6E-48F7-B4F8-C8F45AEA583C}" type="sibTrans" cxnId="{6F4D89D1-F0CB-4B5F-BEAC-84475AD4E3B5}">
      <dgm:prSet/>
      <dgm:spPr/>
      <dgm:t>
        <a:bodyPr/>
        <a:lstStyle/>
        <a:p>
          <a:endParaRPr lang="en-US"/>
        </a:p>
      </dgm:t>
    </dgm:pt>
    <dgm:pt modelId="{0CAD5E89-6656-45D3-89EE-6A82FCB2A8E3}">
      <dgm:prSet phldrT="[Text]" custT="1"/>
      <dgm:spPr>
        <a:solidFill>
          <a:srgbClr val="00B0F0"/>
        </a:solidFill>
      </dgm:spPr>
      <dgm:t>
        <a:bodyPr/>
        <a:lstStyle/>
        <a:p>
          <a:r>
            <a:rPr lang="en-US" sz="2800" dirty="0"/>
            <a:t>Tonic </a:t>
          </a:r>
        </a:p>
      </dgm:t>
    </dgm:pt>
    <dgm:pt modelId="{18B57165-A34A-4DD7-B95B-7ADDB1FC79B9}" type="parTrans" cxnId="{D642057C-10B3-4663-B284-6CC3DC4CF432}">
      <dgm:prSet/>
      <dgm:spPr>
        <a:solidFill>
          <a:schemeClr val="tx1"/>
        </a:solidFill>
        <a:ln w="28575"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C921F269-B02C-4548-A91F-CA9E13441230}" type="sibTrans" cxnId="{D642057C-10B3-4663-B284-6CC3DC4CF432}">
      <dgm:prSet/>
      <dgm:spPr/>
      <dgm:t>
        <a:bodyPr/>
        <a:lstStyle/>
        <a:p>
          <a:endParaRPr lang="en-US"/>
        </a:p>
      </dgm:t>
    </dgm:pt>
    <dgm:pt modelId="{BA859D07-BBC7-42A6-9AB7-ABCC15CBCC93}">
      <dgm:prSet phldrT="[Text]" custT="1"/>
      <dgm:spPr>
        <a:solidFill>
          <a:srgbClr val="00B0F0"/>
        </a:solidFill>
      </dgm:spPr>
      <dgm:t>
        <a:bodyPr/>
        <a:lstStyle/>
        <a:p>
          <a:r>
            <a:rPr lang="en-US" sz="2800" dirty="0"/>
            <a:t>Proximal</a:t>
          </a:r>
          <a:r>
            <a:rPr lang="en-US" sz="5000" dirty="0"/>
            <a:t> </a:t>
          </a:r>
        </a:p>
      </dgm:t>
    </dgm:pt>
    <dgm:pt modelId="{FF16F720-8C4B-4A37-BC74-50D6987DD816}" type="parTrans" cxnId="{4D6A4089-84A5-4E36-AF34-20445F5F7E34}">
      <dgm:prSet/>
      <dgm:spPr>
        <a:solidFill>
          <a:schemeClr val="tx1"/>
        </a:solidFill>
        <a:ln w="28575"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B6AF337D-88DE-4313-BC15-AE6D8D48B4F8}" type="sibTrans" cxnId="{4D6A4089-84A5-4E36-AF34-20445F5F7E34}">
      <dgm:prSet/>
      <dgm:spPr/>
      <dgm:t>
        <a:bodyPr/>
        <a:lstStyle/>
        <a:p>
          <a:endParaRPr lang="en-US"/>
        </a:p>
      </dgm:t>
    </dgm:pt>
    <dgm:pt modelId="{82FC1F40-656B-46CF-81D9-DD270A746366}">
      <dgm:prSet phldrT="[Text]" custT="1"/>
      <dgm:spPr>
        <a:solidFill>
          <a:srgbClr val="00B0F0"/>
        </a:solidFill>
      </dgm:spPr>
      <dgm:t>
        <a:bodyPr/>
        <a:lstStyle/>
        <a:p>
          <a:r>
            <a:rPr lang="en-US" sz="2800" dirty="0" err="1"/>
            <a:t>Vergence</a:t>
          </a:r>
          <a:r>
            <a:rPr lang="en-US" sz="2800" dirty="0"/>
            <a:t> </a:t>
          </a:r>
        </a:p>
      </dgm:t>
    </dgm:pt>
    <dgm:pt modelId="{B25081E9-9238-4BE0-A8B5-95915668E11B}" type="parTrans" cxnId="{45E6CBB0-8FA9-49FF-BDEE-D3000C0E573D}">
      <dgm:prSet/>
      <dgm:spPr>
        <a:solidFill>
          <a:schemeClr val="tx1"/>
        </a:solidFill>
        <a:ln w="28575"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B11A3F77-C3C9-49EC-8258-BA2D1D80BE1E}" type="sibTrans" cxnId="{45E6CBB0-8FA9-49FF-BDEE-D3000C0E573D}">
      <dgm:prSet/>
      <dgm:spPr/>
      <dgm:t>
        <a:bodyPr/>
        <a:lstStyle/>
        <a:p>
          <a:endParaRPr lang="en-US"/>
        </a:p>
      </dgm:t>
    </dgm:pt>
    <dgm:pt modelId="{02BC5362-17F4-412D-890E-11DD71E698C6}">
      <dgm:prSet phldrT="[Text]" custT="1"/>
      <dgm:spPr>
        <a:solidFill>
          <a:srgbClr val="00B0F0"/>
        </a:solidFill>
      </dgm:spPr>
      <dgm:t>
        <a:bodyPr/>
        <a:lstStyle/>
        <a:p>
          <a:r>
            <a:rPr lang="en-US" sz="2800" dirty="0"/>
            <a:t>Reflex </a:t>
          </a:r>
        </a:p>
      </dgm:t>
    </dgm:pt>
    <dgm:pt modelId="{69B3BA7B-5B5F-4ED9-B28C-044AEB3FEFC4}" type="parTrans" cxnId="{B6D8CAD9-4D3B-438E-8A3A-E3D2516FB36B}">
      <dgm:prSet/>
      <dgm:spPr>
        <a:solidFill>
          <a:schemeClr val="tx1"/>
        </a:solidFill>
        <a:ln w="28575"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234FBE8C-D829-4E06-86C9-A3FF2A9A28CF}" type="sibTrans" cxnId="{B6D8CAD9-4D3B-438E-8A3A-E3D2516FB36B}">
      <dgm:prSet/>
      <dgm:spPr/>
      <dgm:t>
        <a:bodyPr/>
        <a:lstStyle/>
        <a:p>
          <a:endParaRPr lang="en-US"/>
        </a:p>
      </dgm:t>
    </dgm:pt>
    <dgm:pt modelId="{8F14EC25-B18E-4D0A-9FE9-0CBBEDFC6AE2}" type="pres">
      <dgm:prSet presAssocID="{1A17A1B1-518D-4CB4-89C3-AAE5CEEEE749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8115EF5A-CE38-46BB-9AAC-FD24442BD83C}" type="pres">
      <dgm:prSet presAssocID="{EB24122B-E077-494B-8A98-4DA9CFD32502}" presName="root1" presStyleCnt="0"/>
      <dgm:spPr/>
    </dgm:pt>
    <dgm:pt modelId="{8BFFEEF3-7E52-4EEA-95EF-35F70170F443}" type="pres">
      <dgm:prSet presAssocID="{EB24122B-E077-494B-8A98-4DA9CFD32502}" presName="LevelOneTextNode" presStyleLbl="node0" presStyleIdx="0" presStyleCnt="1">
        <dgm:presLayoutVars>
          <dgm:chPref val="3"/>
        </dgm:presLayoutVars>
      </dgm:prSet>
      <dgm:spPr/>
    </dgm:pt>
    <dgm:pt modelId="{F091230A-5B8B-470E-BD1C-95E8968D8DD8}" type="pres">
      <dgm:prSet presAssocID="{EB24122B-E077-494B-8A98-4DA9CFD32502}" presName="level2hierChild" presStyleCnt="0"/>
      <dgm:spPr/>
    </dgm:pt>
    <dgm:pt modelId="{808CBF1A-0741-47B8-B4CB-CB407E44E038}" type="pres">
      <dgm:prSet presAssocID="{18B57165-A34A-4DD7-B95B-7ADDB1FC79B9}" presName="conn2-1" presStyleLbl="parChTrans1D2" presStyleIdx="0" presStyleCnt="4"/>
      <dgm:spPr/>
    </dgm:pt>
    <dgm:pt modelId="{5B6C7D0E-A1C1-4FC9-97A4-EB64E9B19B68}" type="pres">
      <dgm:prSet presAssocID="{18B57165-A34A-4DD7-B95B-7ADDB1FC79B9}" presName="connTx" presStyleLbl="parChTrans1D2" presStyleIdx="0" presStyleCnt="4"/>
      <dgm:spPr/>
    </dgm:pt>
    <dgm:pt modelId="{8D85C376-26F1-419B-B7A9-AA461B2158AA}" type="pres">
      <dgm:prSet presAssocID="{0CAD5E89-6656-45D3-89EE-6A82FCB2A8E3}" presName="root2" presStyleCnt="0"/>
      <dgm:spPr/>
    </dgm:pt>
    <dgm:pt modelId="{92838402-6024-44CE-B724-E6EB74A662C5}" type="pres">
      <dgm:prSet presAssocID="{0CAD5E89-6656-45D3-89EE-6A82FCB2A8E3}" presName="LevelTwoTextNode" presStyleLbl="node2" presStyleIdx="0" presStyleCnt="4" custLinFactY="169079" custLinFactNeighborX="687" custLinFactNeighborY="200000">
        <dgm:presLayoutVars>
          <dgm:chPref val="3"/>
        </dgm:presLayoutVars>
      </dgm:prSet>
      <dgm:spPr/>
    </dgm:pt>
    <dgm:pt modelId="{25906B26-1E30-4A46-861F-629E6CDC0D84}" type="pres">
      <dgm:prSet presAssocID="{0CAD5E89-6656-45D3-89EE-6A82FCB2A8E3}" presName="level3hierChild" presStyleCnt="0"/>
      <dgm:spPr/>
    </dgm:pt>
    <dgm:pt modelId="{8023A1AB-CE4A-4BDD-AD41-52123EB0E8B0}" type="pres">
      <dgm:prSet presAssocID="{FF16F720-8C4B-4A37-BC74-50D6987DD816}" presName="conn2-1" presStyleLbl="parChTrans1D2" presStyleIdx="1" presStyleCnt="4"/>
      <dgm:spPr/>
    </dgm:pt>
    <dgm:pt modelId="{3E65C0DF-55D8-4333-B3EF-BAD6B0C44BB2}" type="pres">
      <dgm:prSet presAssocID="{FF16F720-8C4B-4A37-BC74-50D6987DD816}" presName="connTx" presStyleLbl="parChTrans1D2" presStyleIdx="1" presStyleCnt="4"/>
      <dgm:spPr/>
    </dgm:pt>
    <dgm:pt modelId="{53B4F68B-4F4B-4BF9-8388-6C8995B51573}" type="pres">
      <dgm:prSet presAssocID="{BA859D07-BBC7-42A6-9AB7-ABCC15CBCC93}" presName="root2" presStyleCnt="0"/>
      <dgm:spPr/>
    </dgm:pt>
    <dgm:pt modelId="{108D795F-D97E-4FAA-AC0C-FEBC1DFF2BDB}" type="pres">
      <dgm:prSet presAssocID="{BA859D07-BBC7-42A6-9AB7-ABCC15CBCC93}" presName="LevelTwoTextNode" presStyleLbl="node2" presStyleIdx="1" presStyleCnt="4" custLinFactY="25658" custLinFactNeighborX="687" custLinFactNeighborY="100000">
        <dgm:presLayoutVars>
          <dgm:chPref val="3"/>
        </dgm:presLayoutVars>
      </dgm:prSet>
      <dgm:spPr/>
    </dgm:pt>
    <dgm:pt modelId="{75BEFAE0-D706-4BAE-BF98-65CBE2530883}" type="pres">
      <dgm:prSet presAssocID="{BA859D07-BBC7-42A6-9AB7-ABCC15CBCC93}" presName="level3hierChild" presStyleCnt="0"/>
      <dgm:spPr/>
    </dgm:pt>
    <dgm:pt modelId="{BFB5DB0B-E45C-4E63-8CA6-515872AF7263}" type="pres">
      <dgm:prSet presAssocID="{B25081E9-9238-4BE0-A8B5-95915668E11B}" presName="conn2-1" presStyleLbl="parChTrans1D2" presStyleIdx="2" presStyleCnt="4"/>
      <dgm:spPr/>
    </dgm:pt>
    <dgm:pt modelId="{1E7865E2-1362-4056-9BB0-534EB0035FE9}" type="pres">
      <dgm:prSet presAssocID="{B25081E9-9238-4BE0-A8B5-95915668E11B}" presName="connTx" presStyleLbl="parChTrans1D2" presStyleIdx="2" presStyleCnt="4"/>
      <dgm:spPr/>
    </dgm:pt>
    <dgm:pt modelId="{66D382C9-BDF2-4447-8857-C082086F6843}" type="pres">
      <dgm:prSet presAssocID="{82FC1F40-656B-46CF-81D9-DD270A746366}" presName="root2" presStyleCnt="0"/>
      <dgm:spPr/>
    </dgm:pt>
    <dgm:pt modelId="{BE546315-6ED4-4568-B98C-85697837FDF9}" type="pres">
      <dgm:prSet presAssocID="{82FC1F40-656B-46CF-81D9-DD270A746366}" presName="LevelTwoTextNode" presStyleLbl="node2" presStyleIdx="2" presStyleCnt="4" custLinFactY="-17763" custLinFactNeighborX="687" custLinFactNeighborY="-100000">
        <dgm:presLayoutVars>
          <dgm:chPref val="3"/>
        </dgm:presLayoutVars>
      </dgm:prSet>
      <dgm:spPr/>
    </dgm:pt>
    <dgm:pt modelId="{00A660AC-6B04-4FF6-8E77-4F8B97F5DEF7}" type="pres">
      <dgm:prSet presAssocID="{82FC1F40-656B-46CF-81D9-DD270A746366}" presName="level3hierChild" presStyleCnt="0"/>
      <dgm:spPr/>
    </dgm:pt>
    <dgm:pt modelId="{7736E88C-8B16-417C-BB2D-B254DA442D29}" type="pres">
      <dgm:prSet presAssocID="{69B3BA7B-5B5F-4ED9-B28C-044AEB3FEFC4}" presName="conn2-1" presStyleLbl="parChTrans1D2" presStyleIdx="3" presStyleCnt="4"/>
      <dgm:spPr/>
    </dgm:pt>
    <dgm:pt modelId="{013E051B-DDF7-464B-B324-2430F29F48F8}" type="pres">
      <dgm:prSet presAssocID="{69B3BA7B-5B5F-4ED9-B28C-044AEB3FEFC4}" presName="connTx" presStyleLbl="parChTrans1D2" presStyleIdx="3" presStyleCnt="4"/>
      <dgm:spPr/>
    </dgm:pt>
    <dgm:pt modelId="{CF1DB38D-CEA7-4BB2-96C0-3291601FDFE7}" type="pres">
      <dgm:prSet presAssocID="{02BC5362-17F4-412D-890E-11DD71E698C6}" presName="root2" presStyleCnt="0"/>
      <dgm:spPr/>
    </dgm:pt>
    <dgm:pt modelId="{A3FC961C-F12F-43CB-967D-0195E5FBCB8A}" type="pres">
      <dgm:prSet presAssocID="{02BC5362-17F4-412D-890E-11DD71E698C6}" presName="LevelTwoTextNode" presStyleLbl="node2" presStyleIdx="3" presStyleCnt="4" custLinFactY="-161184" custLinFactNeighborX="687" custLinFactNeighborY="-200000">
        <dgm:presLayoutVars>
          <dgm:chPref val="3"/>
        </dgm:presLayoutVars>
      </dgm:prSet>
      <dgm:spPr/>
    </dgm:pt>
    <dgm:pt modelId="{63E653B9-DD77-47E9-B268-0718D602D6BA}" type="pres">
      <dgm:prSet presAssocID="{02BC5362-17F4-412D-890E-11DD71E698C6}" presName="level3hierChild" presStyleCnt="0"/>
      <dgm:spPr/>
    </dgm:pt>
  </dgm:ptLst>
  <dgm:cxnLst>
    <dgm:cxn modelId="{74B02F19-4680-4CEC-87EA-A88A8B61FF86}" type="presOf" srcId="{69B3BA7B-5B5F-4ED9-B28C-044AEB3FEFC4}" destId="{013E051B-DDF7-464B-B324-2430F29F48F8}" srcOrd="1" destOrd="0" presId="urn:microsoft.com/office/officeart/2008/layout/HorizontalMultiLevelHierarchy"/>
    <dgm:cxn modelId="{4554E11A-3541-4815-8705-06F2C0954CE2}" type="presOf" srcId="{0CAD5E89-6656-45D3-89EE-6A82FCB2A8E3}" destId="{92838402-6024-44CE-B724-E6EB74A662C5}" srcOrd="0" destOrd="0" presId="urn:microsoft.com/office/officeart/2008/layout/HorizontalMultiLevelHierarchy"/>
    <dgm:cxn modelId="{90FB872B-4E4B-4A59-A08A-963B829C75A0}" type="presOf" srcId="{FF16F720-8C4B-4A37-BC74-50D6987DD816}" destId="{3E65C0DF-55D8-4333-B3EF-BAD6B0C44BB2}" srcOrd="1" destOrd="0" presId="urn:microsoft.com/office/officeart/2008/layout/HorizontalMultiLevelHierarchy"/>
    <dgm:cxn modelId="{3534E732-45FF-4CF2-ABAA-056676CAFAE9}" type="presOf" srcId="{BA859D07-BBC7-42A6-9AB7-ABCC15CBCC93}" destId="{108D795F-D97E-4FAA-AC0C-FEBC1DFF2BDB}" srcOrd="0" destOrd="0" presId="urn:microsoft.com/office/officeart/2008/layout/HorizontalMultiLevelHierarchy"/>
    <dgm:cxn modelId="{517A3142-8D12-44A6-8F16-B320515D11A2}" type="presOf" srcId="{1A17A1B1-518D-4CB4-89C3-AAE5CEEEE749}" destId="{8F14EC25-B18E-4D0A-9FE9-0CBBEDFC6AE2}" srcOrd="0" destOrd="0" presId="urn:microsoft.com/office/officeart/2008/layout/HorizontalMultiLevelHierarchy"/>
    <dgm:cxn modelId="{58FC9645-195F-44CE-A2D4-0D4E789D1E9D}" type="presOf" srcId="{18B57165-A34A-4DD7-B95B-7ADDB1FC79B9}" destId="{808CBF1A-0741-47B8-B4CB-CB407E44E038}" srcOrd="0" destOrd="0" presId="urn:microsoft.com/office/officeart/2008/layout/HorizontalMultiLevelHierarchy"/>
    <dgm:cxn modelId="{3C282752-5AC6-420C-A923-716B4B86449C}" type="presOf" srcId="{82FC1F40-656B-46CF-81D9-DD270A746366}" destId="{BE546315-6ED4-4568-B98C-85697837FDF9}" srcOrd="0" destOrd="0" presId="urn:microsoft.com/office/officeart/2008/layout/HorizontalMultiLevelHierarchy"/>
    <dgm:cxn modelId="{84CF9154-544C-4593-B68F-D61882EC4691}" type="presOf" srcId="{EB24122B-E077-494B-8A98-4DA9CFD32502}" destId="{8BFFEEF3-7E52-4EEA-95EF-35F70170F443}" srcOrd="0" destOrd="0" presId="urn:microsoft.com/office/officeart/2008/layout/HorizontalMultiLevelHierarchy"/>
    <dgm:cxn modelId="{D642057C-10B3-4663-B284-6CC3DC4CF432}" srcId="{EB24122B-E077-494B-8A98-4DA9CFD32502}" destId="{0CAD5E89-6656-45D3-89EE-6A82FCB2A8E3}" srcOrd="0" destOrd="0" parTransId="{18B57165-A34A-4DD7-B95B-7ADDB1FC79B9}" sibTransId="{C921F269-B02C-4548-A91F-CA9E13441230}"/>
    <dgm:cxn modelId="{4D6A4089-84A5-4E36-AF34-20445F5F7E34}" srcId="{EB24122B-E077-494B-8A98-4DA9CFD32502}" destId="{BA859D07-BBC7-42A6-9AB7-ABCC15CBCC93}" srcOrd="1" destOrd="0" parTransId="{FF16F720-8C4B-4A37-BC74-50D6987DD816}" sibTransId="{B6AF337D-88DE-4313-BC15-AE6D8D48B4F8}"/>
    <dgm:cxn modelId="{77B12AA7-62BE-4AF7-9820-16C795E53C82}" type="presOf" srcId="{02BC5362-17F4-412D-890E-11DD71E698C6}" destId="{A3FC961C-F12F-43CB-967D-0195E5FBCB8A}" srcOrd="0" destOrd="0" presId="urn:microsoft.com/office/officeart/2008/layout/HorizontalMultiLevelHierarchy"/>
    <dgm:cxn modelId="{45E6CBB0-8FA9-49FF-BDEE-D3000C0E573D}" srcId="{EB24122B-E077-494B-8A98-4DA9CFD32502}" destId="{82FC1F40-656B-46CF-81D9-DD270A746366}" srcOrd="2" destOrd="0" parTransId="{B25081E9-9238-4BE0-A8B5-95915668E11B}" sibTransId="{B11A3F77-C3C9-49EC-8258-BA2D1D80BE1E}"/>
    <dgm:cxn modelId="{F622F3C5-5CBF-4253-8CC5-E26A0A6403CF}" type="presOf" srcId="{18B57165-A34A-4DD7-B95B-7ADDB1FC79B9}" destId="{5B6C7D0E-A1C1-4FC9-97A4-EB64E9B19B68}" srcOrd="1" destOrd="0" presId="urn:microsoft.com/office/officeart/2008/layout/HorizontalMultiLevelHierarchy"/>
    <dgm:cxn modelId="{9980E1C9-F597-4833-B4EC-D49C903A057C}" type="presOf" srcId="{B25081E9-9238-4BE0-A8B5-95915668E11B}" destId="{BFB5DB0B-E45C-4E63-8CA6-515872AF7263}" srcOrd="0" destOrd="0" presId="urn:microsoft.com/office/officeart/2008/layout/HorizontalMultiLevelHierarchy"/>
    <dgm:cxn modelId="{D61F73CF-98FE-412C-8298-2259BF4E711B}" type="presOf" srcId="{FF16F720-8C4B-4A37-BC74-50D6987DD816}" destId="{8023A1AB-CE4A-4BDD-AD41-52123EB0E8B0}" srcOrd="0" destOrd="0" presId="urn:microsoft.com/office/officeart/2008/layout/HorizontalMultiLevelHierarchy"/>
    <dgm:cxn modelId="{6F4D89D1-F0CB-4B5F-BEAC-84475AD4E3B5}" srcId="{1A17A1B1-518D-4CB4-89C3-AAE5CEEEE749}" destId="{EB24122B-E077-494B-8A98-4DA9CFD32502}" srcOrd="0" destOrd="0" parTransId="{7A31E63E-F76E-4E34-B167-1BFD662A8E1B}" sibTransId="{44C6EA62-EB6E-48F7-B4F8-C8F45AEA583C}"/>
    <dgm:cxn modelId="{B6D8CAD9-4D3B-438E-8A3A-E3D2516FB36B}" srcId="{EB24122B-E077-494B-8A98-4DA9CFD32502}" destId="{02BC5362-17F4-412D-890E-11DD71E698C6}" srcOrd="3" destOrd="0" parTransId="{69B3BA7B-5B5F-4ED9-B28C-044AEB3FEFC4}" sibTransId="{234FBE8C-D829-4E06-86C9-A3FF2A9A28CF}"/>
    <dgm:cxn modelId="{0DBE75E6-1445-40DC-AE0C-DC662A1560C8}" type="presOf" srcId="{69B3BA7B-5B5F-4ED9-B28C-044AEB3FEFC4}" destId="{7736E88C-8B16-417C-BB2D-B254DA442D29}" srcOrd="0" destOrd="0" presId="urn:microsoft.com/office/officeart/2008/layout/HorizontalMultiLevelHierarchy"/>
    <dgm:cxn modelId="{6136ABF5-5353-41ED-B232-CB603AE343E5}" type="presOf" srcId="{B25081E9-9238-4BE0-A8B5-95915668E11B}" destId="{1E7865E2-1362-4056-9BB0-534EB0035FE9}" srcOrd="1" destOrd="0" presId="urn:microsoft.com/office/officeart/2008/layout/HorizontalMultiLevelHierarchy"/>
    <dgm:cxn modelId="{39B1428F-0418-4613-ACA4-1156ABB1AEBE}" type="presParOf" srcId="{8F14EC25-B18E-4D0A-9FE9-0CBBEDFC6AE2}" destId="{8115EF5A-CE38-46BB-9AAC-FD24442BD83C}" srcOrd="0" destOrd="0" presId="urn:microsoft.com/office/officeart/2008/layout/HorizontalMultiLevelHierarchy"/>
    <dgm:cxn modelId="{53EB2F46-7D19-464E-8867-1BEBA62ED4F5}" type="presParOf" srcId="{8115EF5A-CE38-46BB-9AAC-FD24442BD83C}" destId="{8BFFEEF3-7E52-4EEA-95EF-35F70170F443}" srcOrd="0" destOrd="0" presId="urn:microsoft.com/office/officeart/2008/layout/HorizontalMultiLevelHierarchy"/>
    <dgm:cxn modelId="{4FB8D226-8FA5-4FC2-96EF-890AFB6B1B45}" type="presParOf" srcId="{8115EF5A-CE38-46BB-9AAC-FD24442BD83C}" destId="{F091230A-5B8B-470E-BD1C-95E8968D8DD8}" srcOrd="1" destOrd="0" presId="urn:microsoft.com/office/officeart/2008/layout/HorizontalMultiLevelHierarchy"/>
    <dgm:cxn modelId="{00477624-953A-4911-BAAB-51901BC75F6C}" type="presParOf" srcId="{F091230A-5B8B-470E-BD1C-95E8968D8DD8}" destId="{808CBF1A-0741-47B8-B4CB-CB407E44E038}" srcOrd="0" destOrd="0" presId="urn:microsoft.com/office/officeart/2008/layout/HorizontalMultiLevelHierarchy"/>
    <dgm:cxn modelId="{294418EE-1273-4BC3-8F9A-CC23C858FC79}" type="presParOf" srcId="{808CBF1A-0741-47B8-B4CB-CB407E44E038}" destId="{5B6C7D0E-A1C1-4FC9-97A4-EB64E9B19B68}" srcOrd="0" destOrd="0" presId="urn:microsoft.com/office/officeart/2008/layout/HorizontalMultiLevelHierarchy"/>
    <dgm:cxn modelId="{B4CA08E7-F3F8-4B97-BD96-501A80C824EF}" type="presParOf" srcId="{F091230A-5B8B-470E-BD1C-95E8968D8DD8}" destId="{8D85C376-26F1-419B-B7A9-AA461B2158AA}" srcOrd="1" destOrd="0" presId="urn:microsoft.com/office/officeart/2008/layout/HorizontalMultiLevelHierarchy"/>
    <dgm:cxn modelId="{38AFE053-F862-4FF1-808E-ECF35279A34C}" type="presParOf" srcId="{8D85C376-26F1-419B-B7A9-AA461B2158AA}" destId="{92838402-6024-44CE-B724-E6EB74A662C5}" srcOrd="0" destOrd="0" presId="urn:microsoft.com/office/officeart/2008/layout/HorizontalMultiLevelHierarchy"/>
    <dgm:cxn modelId="{267B22F2-FB8E-4663-A8B8-B894789EFA8D}" type="presParOf" srcId="{8D85C376-26F1-419B-B7A9-AA461B2158AA}" destId="{25906B26-1E30-4A46-861F-629E6CDC0D84}" srcOrd="1" destOrd="0" presId="urn:microsoft.com/office/officeart/2008/layout/HorizontalMultiLevelHierarchy"/>
    <dgm:cxn modelId="{03E57B91-26F7-4667-A917-A25242C4DB2B}" type="presParOf" srcId="{F091230A-5B8B-470E-BD1C-95E8968D8DD8}" destId="{8023A1AB-CE4A-4BDD-AD41-52123EB0E8B0}" srcOrd="2" destOrd="0" presId="urn:microsoft.com/office/officeart/2008/layout/HorizontalMultiLevelHierarchy"/>
    <dgm:cxn modelId="{BA12B704-854E-4EFD-9F73-2379672C0162}" type="presParOf" srcId="{8023A1AB-CE4A-4BDD-AD41-52123EB0E8B0}" destId="{3E65C0DF-55D8-4333-B3EF-BAD6B0C44BB2}" srcOrd="0" destOrd="0" presId="urn:microsoft.com/office/officeart/2008/layout/HorizontalMultiLevelHierarchy"/>
    <dgm:cxn modelId="{F6128ACF-C359-42BA-88FF-74078AD9ABDF}" type="presParOf" srcId="{F091230A-5B8B-470E-BD1C-95E8968D8DD8}" destId="{53B4F68B-4F4B-4BF9-8388-6C8995B51573}" srcOrd="3" destOrd="0" presId="urn:microsoft.com/office/officeart/2008/layout/HorizontalMultiLevelHierarchy"/>
    <dgm:cxn modelId="{A304E05F-D052-4EBB-84FB-9F2BD9231501}" type="presParOf" srcId="{53B4F68B-4F4B-4BF9-8388-6C8995B51573}" destId="{108D795F-D97E-4FAA-AC0C-FEBC1DFF2BDB}" srcOrd="0" destOrd="0" presId="urn:microsoft.com/office/officeart/2008/layout/HorizontalMultiLevelHierarchy"/>
    <dgm:cxn modelId="{DD458A2A-FF30-40EA-819F-4543197F093D}" type="presParOf" srcId="{53B4F68B-4F4B-4BF9-8388-6C8995B51573}" destId="{75BEFAE0-D706-4BAE-BF98-65CBE2530883}" srcOrd="1" destOrd="0" presId="urn:microsoft.com/office/officeart/2008/layout/HorizontalMultiLevelHierarchy"/>
    <dgm:cxn modelId="{C961F5AD-3A6C-450B-B35F-794AA220E2D4}" type="presParOf" srcId="{F091230A-5B8B-470E-BD1C-95E8968D8DD8}" destId="{BFB5DB0B-E45C-4E63-8CA6-515872AF7263}" srcOrd="4" destOrd="0" presId="urn:microsoft.com/office/officeart/2008/layout/HorizontalMultiLevelHierarchy"/>
    <dgm:cxn modelId="{DE5AD8FE-68EC-40BB-B3F1-7C9D3414BF99}" type="presParOf" srcId="{BFB5DB0B-E45C-4E63-8CA6-515872AF7263}" destId="{1E7865E2-1362-4056-9BB0-534EB0035FE9}" srcOrd="0" destOrd="0" presId="urn:microsoft.com/office/officeart/2008/layout/HorizontalMultiLevelHierarchy"/>
    <dgm:cxn modelId="{028A4D71-CB44-43EB-BAAD-283E7FB3587E}" type="presParOf" srcId="{F091230A-5B8B-470E-BD1C-95E8968D8DD8}" destId="{66D382C9-BDF2-4447-8857-C082086F6843}" srcOrd="5" destOrd="0" presId="urn:microsoft.com/office/officeart/2008/layout/HorizontalMultiLevelHierarchy"/>
    <dgm:cxn modelId="{5F7BC088-E8B1-4430-804E-495A786D48BC}" type="presParOf" srcId="{66D382C9-BDF2-4447-8857-C082086F6843}" destId="{BE546315-6ED4-4568-B98C-85697837FDF9}" srcOrd="0" destOrd="0" presId="urn:microsoft.com/office/officeart/2008/layout/HorizontalMultiLevelHierarchy"/>
    <dgm:cxn modelId="{BC28BBEB-D535-4D4D-A9A7-A5C1A80B1FB0}" type="presParOf" srcId="{66D382C9-BDF2-4447-8857-C082086F6843}" destId="{00A660AC-6B04-4FF6-8E77-4F8B97F5DEF7}" srcOrd="1" destOrd="0" presId="urn:microsoft.com/office/officeart/2008/layout/HorizontalMultiLevelHierarchy"/>
    <dgm:cxn modelId="{39F06238-426B-4036-846B-C263600BF026}" type="presParOf" srcId="{F091230A-5B8B-470E-BD1C-95E8968D8DD8}" destId="{7736E88C-8B16-417C-BB2D-B254DA442D29}" srcOrd="6" destOrd="0" presId="urn:microsoft.com/office/officeart/2008/layout/HorizontalMultiLevelHierarchy"/>
    <dgm:cxn modelId="{6DC00E2E-E0AE-4C0A-A921-6024FF209B3B}" type="presParOf" srcId="{7736E88C-8B16-417C-BB2D-B254DA442D29}" destId="{013E051B-DDF7-464B-B324-2430F29F48F8}" srcOrd="0" destOrd="0" presId="urn:microsoft.com/office/officeart/2008/layout/HorizontalMultiLevelHierarchy"/>
    <dgm:cxn modelId="{2464B5D0-0BE4-40F6-BFB1-0924E1DEEF43}" type="presParOf" srcId="{F091230A-5B8B-470E-BD1C-95E8968D8DD8}" destId="{CF1DB38D-CEA7-4BB2-96C0-3291601FDFE7}" srcOrd="7" destOrd="0" presId="urn:microsoft.com/office/officeart/2008/layout/HorizontalMultiLevelHierarchy"/>
    <dgm:cxn modelId="{1131844D-3D98-4B55-8A2E-2A754C55111F}" type="presParOf" srcId="{CF1DB38D-CEA7-4BB2-96C0-3291601FDFE7}" destId="{A3FC961C-F12F-43CB-967D-0195E5FBCB8A}" srcOrd="0" destOrd="0" presId="urn:microsoft.com/office/officeart/2008/layout/HorizontalMultiLevelHierarchy"/>
    <dgm:cxn modelId="{57F86324-E1F9-453C-92A0-B94313BA2586}" type="presParOf" srcId="{CF1DB38D-CEA7-4BB2-96C0-3291601FDFE7}" destId="{63E653B9-DD77-47E9-B268-0718D602D6BA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36E88C-8B16-417C-BB2D-B254DA442D29}">
      <dsp:nvSpPr>
        <dsp:cNvPr id="0" name=""/>
        <dsp:cNvSpPr/>
      </dsp:nvSpPr>
      <dsp:spPr>
        <a:xfrm>
          <a:off x="1914469" y="690881"/>
          <a:ext cx="523936" cy="1341118"/>
        </a:xfrm>
        <a:custGeom>
          <a:avLst/>
          <a:gdLst/>
          <a:ahLst/>
          <a:cxnLst/>
          <a:rect l="0" t="0" r="0" b="0"/>
          <a:pathLst>
            <a:path>
              <a:moveTo>
                <a:pt x="0" y="1341118"/>
              </a:moveTo>
              <a:lnTo>
                <a:pt x="261968" y="1341118"/>
              </a:lnTo>
              <a:lnTo>
                <a:pt x="261968" y="0"/>
              </a:lnTo>
              <a:lnTo>
                <a:pt x="523936" y="0"/>
              </a:lnTo>
            </a:path>
          </a:pathLst>
        </a:custGeom>
        <a:noFill/>
        <a:ln w="28575" cap="rnd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40441" y="1325445"/>
        <a:ext cx="71991" cy="71991"/>
      </dsp:txXfrm>
    </dsp:sp>
    <dsp:sp modelId="{BFB5DB0B-E45C-4E63-8CA6-515872AF7263}">
      <dsp:nvSpPr>
        <dsp:cNvPr id="0" name=""/>
        <dsp:cNvSpPr/>
      </dsp:nvSpPr>
      <dsp:spPr>
        <a:xfrm>
          <a:off x="1914469" y="1605281"/>
          <a:ext cx="523936" cy="426718"/>
        </a:xfrm>
        <a:custGeom>
          <a:avLst/>
          <a:gdLst/>
          <a:ahLst/>
          <a:cxnLst/>
          <a:rect l="0" t="0" r="0" b="0"/>
          <a:pathLst>
            <a:path>
              <a:moveTo>
                <a:pt x="0" y="426718"/>
              </a:moveTo>
              <a:lnTo>
                <a:pt x="261968" y="426718"/>
              </a:lnTo>
              <a:lnTo>
                <a:pt x="261968" y="0"/>
              </a:lnTo>
              <a:lnTo>
                <a:pt x="523936" y="0"/>
              </a:lnTo>
            </a:path>
          </a:pathLst>
        </a:custGeom>
        <a:noFill/>
        <a:ln w="28575" cap="rnd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59544" y="1801747"/>
        <a:ext cx="33786" cy="33786"/>
      </dsp:txXfrm>
    </dsp:sp>
    <dsp:sp modelId="{8023A1AB-CE4A-4BDD-AD41-52123EB0E8B0}">
      <dsp:nvSpPr>
        <dsp:cNvPr id="0" name=""/>
        <dsp:cNvSpPr/>
      </dsp:nvSpPr>
      <dsp:spPr>
        <a:xfrm>
          <a:off x="1914469" y="2032000"/>
          <a:ext cx="523936" cy="4876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61968" y="0"/>
              </a:lnTo>
              <a:lnTo>
                <a:pt x="261968" y="487680"/>
              </a:lnTo>
              <a:lnTo>
                <a:pt x="523936" y="487680"/>
              </a:lnTo>
            </a:path>
          </a:pathLst>
        </a:custGeom>
        <a:noFill/>
        <a:ln w="28575" cap="rnd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58542" y="2257945"/>
        <a:ext cx="35789" cy="35789"/>
      </dsp:txXfrm>
    </dsp:sp>
    <dsp:sp modelId="{808CBF1A-0741-47B8-B4CB-CB407E44E038}">
      <dsp:nvSpPr>
        <dsp:cNvPr id="0" name=""/>
        <dsp:cNvSpPr/>
      </dsp:nvSpPr>
      <dsp:spPr>
        <a:xfrm>
          <a:off x="1914469" y="2032000"/>
          <a:ext cx="523936" cy="14020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61968" y="0"/>
              </a:lnTo>
              <a:lnTo>
                <a:pt x="261968" y="1402080"/>
              </a:lnTo>
              <a:lnTo>
                <a:pt x="523936" y="1402080"/>
              </a:lnTo>
            </a:path>
          </a:pathLst>
        </a:custGeom>
        <a:noFill/>
        <a:ln w="28575" cap="rnd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39017" y="2695620"/>
        <a:ext cx="74838" cy="74838"/>
      </dsp:txXfrm>
    </dsp:sp>
    <dsp:sp modelId="{8BFFEEF3-7E52-4EEA-95EF-35F70170F443}">
      <dsp:nvSpPr>
        <dsp:cNvPr id="0" name=""/>
        <dsp:cNvSpPr/>
      </dsp:nvSpPr>
      <dsp:spPr>
        <a:xfrm rot="16200000">
          <a:off x="-503610" y="1645920"/>
          <a:ext cx="4064000" cy="772160"/>
        </a:xfrm>
        <a:prstGeom prst="rect">
          <a:avLst/>
        </a:prstGeom>
        <a:solidFill>
          <a:srgbClr val="0070C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Components</a:t>
          </a:r>
        </a:p>
      </dsp:txBody>
      <dsp:txXfrm>
        <a:off x="-503610" y="1645920"/>
        <a:ext cx="4064000" cy="772160"/>
      </dsp:txXfrm>
    </dsp:sp>
    <dsp:sp modelId="{92838402-6024-44CE-B724-E6EB74A662C5}">
      <dsp:nvSpPr>
        <dsp:cNvPr id="0" name=""/>
        <dsp:cNvSpPr/>
      </dsp:nvSpPr>
      <dsp:spPr>
        <a:xfrm>
          <a:off x="2438405" y="3048000"/>
          <a:ext cx="2532684" cy="772160"/>
        </a:xfrm>
        <a:prstGeom prst="rect">
          <a:avLst/>
        </a:prstGeom>
        <a:solidFill>
          <a:srgbClr val="00B0F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Tonic </a:t>
          </a:r>
        </a:p>
      </dsp:txBody>
      <dsp:txXfrm>
        <a:off x="2438405" y="3048000"/>
        <a:ext cx="2532684" cy="772160"/>
      </dsp:txXfrm>
    </dsp:sp>
    <dsp:sp modelId="{108D795F-D97E-4FAA-AC0C-FEBC1DFF2BDB}">
      <dsp:nvSpPr>
        <dsp:cNvPr id="0" name=""/>
        <dsp:cNvSpPr/>
      </dsp:nvSpPr>
      <dsp:spPr>
        <a:xfrm>
          <a:off x="2438405" y="2133600"/>
          <a:ext cx="2532684" cy="772160"/>
        </a:xfrm>
        <a:prstGeom prst="rect">
          <a:avLst/>
        </a:prstGeom>
        <a:solidFill>
          <a:srgbClr val="00B0F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Proximal</a:t>
          </a:r>
          <a:r>
            <a:rPr lang="en-US" sz="5000" kern="1200" dirty="0"/>
            <a:t> </a:t>
          </a:r>
        </a:p>
      </dsp:txBody>
      <dsp:txXfrm>
        <a:off x="2438405" y="2133600"/>
        <a:ext cx="2532684" cy="772160"/>
      </dsp:txXfrm>
    </dsp:sp>
    <dsp:sp modelId="{BE546315-6ED4-4568-B98C-85697837FDF9}">
      <dsp:nvSpPr>
        <dsp:cNvPr id="0" name=""/>
        <dsp:cNvSpPr/>
      </dsp:nvSpPr>
      <dsp:spPr>
        <a:xfrm>
          <a:off x="2438405" y="1219201"/>
          <a:ext cx="2532684" cy="772160"/>
        </a:xfrm>
        <a:prstGeom prst="rect">
          <a:avLst/>
        </a:prstGeom>
        <a:solidFill>
          <a:srgbClr val="00B0F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/>
            <a:t>Vergence</a:t>
          </a:r>
          <a:r>
            <a:rPr lang="en-US" sz="2800" kern="1200" dirty="0"/>
            <a:t> </a:t>
          </a:r>
        </a:p>
      </dsp:txBody>
      <dsp:txXfrm>
        <a:off x="2438405" y="1219201"/>
        <a:ext cx="2532684" cy="772160"/>
      </dsp:txXfrm>
    </dsp:sp>
    <dsp:sp modelId="{A3FC961C-F12F-43CB-967D-0195E5FBCB8A}">
      <dsp:nvSpPr>
        <dsp:cNvPr id="0" name=""/>
        <dsp:cNvSpPr/>
      </dsp:nvSpPr>
      <dsp:spPr>
        <a:xfrm>
          <a:off x="2438405" y="304801"/>
          <a:ext cx="2532684" cy="772160"/>
        </a:xfrm>
        <a:prstGeom prst="rect">
          <a:avLst/>
        </a:prstGeom>
        <a:solidFill>
          <a:srgbClr val="00B0F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Reflex </a:t>
          </a:r>
        </a:p>
      </dsp:txBody>
      <dsp:txXfrm>
        <a:off x="2438405" y="304801"/>
        <a:ext cx="2532684" cy="7721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953D9B-FBCE-41AD-901B-0CEA2783B811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D6E57D-C601-4C53-8819-F999AEB2D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072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D6E57D-C601-4C53-8819-F999AEB2D01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6442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D6E57D-C601-4C53-8819-F999AEB2D01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6980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1. </a:t>
            </a:r>
            <a:r>
              <a:rPr lang="en-US" dirty="0" err="1"/>
              <a:t>Helholth</a:t>
            </a:r>
            <a:r>
              <a:rPr lang="en-US" dirty="0"/>
              <a:t> theory of relaxation…..</a:t>
            </a:r>
            <a:r>
              <a:rPr lang="en-US" dirty="0" err="1"/>
              <a:t>Gulstrand</a:t>
            </a:r>
            <a:r>
              <a:rPr lang="en-US" dirty="0"/>
              <a:t> mechanical model</a:t>
            </a:r>
          </a:p>
          <a:p>
            <a:r>
              <a:rPr lang="en-US" dirty="0"/>
              <a:t>2.</a:t>
            </a:r>
            <a:r>
              <a:rPr lang="en-US" baseline="0" dirty="0"/>
              <a:t> Theory of increased tension( </a:t>
            </a:r>
            <a:r>
              <a:rPr lang="en-US" baseline="0" dirty="0" err="1"/>
              <a:t>Tscherning</a:t>
            </a:r>
            <a:r>
              <a:rPr lang="en-US" baseline="0" dirty="0"/>
              <a:t> theory)</a:t>
            </a:r>
          </a:p>
          <a:p>
            <a:r>
              <a:rPr lang="en-US" baseline="0" dirty="0"/>
              <a:t>3. </a:t>
            </a:r>
            <a:r>
              <a:rPr lang="en-US" baseline="0" dirty="0" err="1"/>
              <a:t>Schachar’s</a:t>
            </a:r>
            <a:r>
              <a:rPr lang="en-US" baseline="0" dirty="0"/>
              <a:t> theory</a:t>
            </a:r>
          </a:p>
          <a:p>
            <a:r>
              <a:rPr lang="en-US" baseline="0" dirty="0"/>
              <a:t>4. </a:t>
            </a:r>
            <a:r>
              <a:rPr lang="en-US" baseline="0" dirty="0" err="1"/>
              <a:t>Cotenary</a:t>
            </a:r>
            <a:r>
              <a:rPr lang="en-US" baseline="0" dirty="0"/>
              <a:t> ( hydraulic suspension) theory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D6E57D-C601-4C53-8819-F999AEB2D01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975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Afferent: retina to striate</a:t>
            </a:r>
            <a:r>
              <a:rPr lang="en-US" baseline="0" dirty="0"/>
              <a:t> cortex, </a:t>
            </a:r>
            <a:r>
              <a:rPr lang="en-US" baseline="0" dirty="0" err="1"/>
              <a:t>parastriatr</a:t>
            </a:r>
            <a:r>
              <a:rPr lang="en-US" baseline="0" dirty="0"/>
              <a:t> </a:t>
            </a:r>
            <a:r>
              <a:rPr lang="en-US" baseline="0" dirty="0" err="1"/>
              <a:t>cortex,internuncial</a:t>
            </a:r>
            <a:r>
              <a:rPr lang="en-US" baseline="0" dirty="0"/>
              <a:t> </a:t>
            </a:r>
            <a:r>
              <a:rPr lang="en-US" baseline="0" dirty="0" err="1"/>
              <a:t>fibre</a:t>
            </a:r>
            <a:r>
              <a:rPr lang="en-US" baseline="0" dirty="0"/>
              <a:t> to pontine nucleus to </a:t>
            </a:r>
            <a:r>
              <a:rPr lang="en-US" baseline="0" dirty="0" err="1"/>
              <a:t>edinger</a:t>
            </a:r>
            <a:r>
              <a:rPr lang="en-US" baseline="0" dirty="0"/>
              <a:t> </a:t>
            </a:r>
            <a:r>
              <a:rPr lang="en-US" baseline="0" dirty="0" err="1"/>
              <a:t>westphal</a:t>
            </a:r>
            <a:r>
              <a:rPr lang="en-US" baseline="0" dirty="0"/>
              <a:t> nucleus</a:t>
            </a:r>
          </a:p>
          <a:p>
            <a:r>
              <a:rPr lang="en-US" baseline="0" dirty="0"/>
              <a:t>Efferent: 3</a:t>
            </a:r>
            <a:r>
              <a:rPr lang="en-US" baseline="30000" dirty="0"/>
              <a:t>rd</a:t>
            </a:r>
            <a:r>
              <a:rPr lang="en-US" baseline="0" dirty="0"/>
              <a:t> nerve, accessory ganglion, ciliary </a:t>
            </a:r>
            <a:r>
              <a:rPr lang="en-US" baseline="0" dirty="0" err="1"/>
              <a:t>ganglion,reach</a:t>
            </a:r>
            <a:r>
              <a:rPr lang="en-US" baseline="0" dirty="0"/>
              <a:t> sphincter </a:t>
            </a:r>
            <a:r>
              <a:rPr lang="en-US" baseline="0" dirty="0" err="1"/>
              <a:t>pupillae</a:t>
            </a:r>
            <a:r>
              <a:rPr lang="en-US" baseline="0" dirty="0"/>
              <a:t> and ciliary muscle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D6E57D-C601-4C53-8819-F999AEB2D01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119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Definition: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 range of 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object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distances for which the circles of confusion are so small that the image is sharp enough to be considered 'in focus' is called the 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depth of field.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Definition:</a:t>
            </a:r>
            <a:r>
              <a:rPr lang="en-US" sz="1200" b="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range of 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image 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distances over which the image of an improperly focused object is acceptably sharp is called the 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depth of focus.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Definition: 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 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circle of confusion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is the area of the retina over which the cells are stimulated by light from a point on an object. The bigger </a:t>
            </a:r>
            <a:r>
              <a:rPr lang="en-US" sz="1200" b="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tthe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circle, the more blurred the point becomes. The maximum acceptable circle of confusion determines the depth of field and focus of an eye.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Decreasing the pupil size: 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increases both the depth of field and the depth of focus.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D6E57D-C601-4C53-8819-F999AEB2D01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5198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The </a:t>
            </a:r>
            <a:r>
              <a:rPr lang="en-US" b="1" u="sng" dirty="0"/>
              <a:t>dioptric difference</a:t>
            </a:r>
            <a:r>
              <a:rPr lang="en-US" b="1" dirty="0"/>
              <a:t> between the punctum </a:t>
            </a:r>
            <a:r>
              <a:rPr lang="en-US" b="1" dirty="0" err="1"/>
              <a:t>proximum</a:t>
            </a:r>
            <a:r>
              <a:rPr lang="en-US" b="1" dirty="0"/>
              <a:t> and the punctum </a:t>
            </a:r>
            <a:r>
              <a:rPr lang="en-US" b="1" dirty="0" err="1"/>
              <a:t>remotum</a:t>
            </a:r>
            <a:r>
              <a:rPr lang="en-US" b="1" dirty="0"/>
              <a:t> is </a:t>
            </a:r>
            <a:r>
              <a:rPr lang="en-US" b="1" dirty="0" err="1"/>
              <a:t>accomodative</a:t>
            </a:r>
            <a:r>
              <a:rPr lang="en-US" b="1" dirty="0"/>
              <a:t> amplitude</a:t>
            </a:r>
          </a:p>
          <a:p>
            <a:endParaRPr lang="en-US" b="1" dirty="0"/>
          </a:p>
          <a:p>
            <a:r>
              <a:rPr lang="en-US" b="1" dirty="0"/>
              <a:t>The maximum amount by which the eye can change its power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D6E57D-C601-4C53-8819-F999AEB2D01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0398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Accommodation can be stimulated either by moving a test object closer to the eyes or by placing minus lenses in front of the eyes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D6E57D-C601-4C53-8819-F999AEB2D01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5838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0" i="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Donder's</a:t>
            </a:r>
            <a:r>
              <a:rPr lang="en-US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push up method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D6E57D-C601-4C53-8819-F999AEB2D01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313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card should be</a:t>
            </a:r>
            <a:r>
              <a:rPr lang="en-US" baseline="0" dirty="0"/>
              <a:t> illuminated by 40 watt incandescent </a:t>
            </a:r>
            <a:r>
              <a:rPr lang="en-US" baseline="0" dirty="0" err="1"/>
              <a:t>bulb..excessive</a:t>
            </a:r>
            <a:r>
              <a:rPr lang="en-US" baseline="0" dirty="0"/>
              <a:t> illumination will greatly increase the depth of focus for some pts. And will therefore results in falsely high amplitude finding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D6E57D-C601-4C53-8819-F999AEB2D01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6726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cap="none" dirty="0"/>
              <a:t>this can be avoided by carefully controlling the</a:t>
            </a:r>
          </a:p>
          <a:p>
            <a:r>
              <a:rPr lang="en-US" cap="none" dirty="0"/>
              <a:t>image angular magnification with scaled letter sizes, this is</a:t>
            </a:r>
          </a:p>
          <a:p>
            <a:r>
              <a:rPr lang="en-US" cap="none" dirty="0"/>
              <a:t>not done with the subjective push-up test.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D6E57D-C601-4C53-8819-F999AEB2D011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5338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</a:t>
            </a:r>
            <a:r>
              <a:rPr lang="en-US" cap="none" dirty="0"/>
              <a:t>Since accommodation results in a change in the optical</a:t>
            </a:r>
          </a:p>
          <a:p>
            <a:r>
              <a:rPr lang="en-US" cap="none" dirty="0"/>
              <a:t>refractive power of the eye, accommodation can readily be</a:t>
            </a:r>
          </a:p>
          <a:p>
            <a:r>
              <a:rPr lang="en-US" cap="none" dirty="0"/>
              <a:t>measured objectively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D6E57D-C601-4C53-8819-F999AEB2D011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3873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Individuals with light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irides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showed a stronger accommodative response to pilocarpine than subjects with dark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irides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D6E57D-C601-4C53-8819-F999AEB2D011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974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of the words vertical and horizontal can cause confusion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D6E57D-C601-4C53-8819-F999AEB2D011}" type="slidenum">
              <a:rPr lang="en-US" smtClean="0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3606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the pt. accommodates exactly</a:t>
            </a:r>
            <a:r>
              <a:rPr lang="en-US" baseline="0" dirty="0"/>
              <a:t> for the target position, the two sets of lines should be equally clear, since the image of the horizontal lines is 0.05 D in front of the retina and the vertical lines will lie 0.05D behind the retina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D6E57D-C601-4C53-8819-F999AEB2D011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592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Title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9775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973" y="1964267"/>
            <a:ext cx="5714228" cy="2421464"/>
          </a:xfrm>
        </p:spPr>
        <p:txBody>
          <a:bodyPr anchor="b">
            <a:normAutofit/>
          </a:bodyPr>
          <a:lstStyle>
            <a:lvl1pPr algn="r">
              <a:defRPr sz="4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973" y="4385733"/>
            <a:ext cx="5714228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52311" y="5870576"/>
            <a:ext cx="1212173" cy="3778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973" y="5870576"/>
            <a:ext cx="3932137" cy="3778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40685" y="5870576"/>
            <a:ext cx="417516" cy="3778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9099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406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3308581"/>
            <a:ext cx="77724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4777381"/>
            <a:ext cx="777240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5782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2142068"/>
            <a:ext cx="3813048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6553" y="2142068"/>
            <a:ext cx="3813048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891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480" y="2218267"/>
            <a:ext cx="354060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1120" y="2218267"/>
            <a:ext cx="35184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6552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453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9601"/>
            <a:ext cx="7772400" cy="145626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720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27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718" y="1557868"/>
            <a:ext cx="2862910" cy="1439332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6144" y="609601"/>
            <a:ext cx="4627975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718" y="2997200"/>
            <a:ext cx="2862910" cy="184573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639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128" y="1735672"/>
            <a:ext cx="4097204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29200" y="914400"/>
            <a:ext cx="3200400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 dirty="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2128" y="3107272"/>
            <a:ext cx="4097204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939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4732865"/>
            <a:ext cx="7772400" cy="566738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4401" y="932112"/>
            <a:ext cx="6858000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5299603"/>
            <a:ext cx="77724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98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609602"/>
            <a:ext cx="7772399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4343400"/>
            <a:ext cx="7772399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5206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88671" y="3352800"/>
            <a:ext cx="6876133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2266" y="4343400"/>
            <a:ext cx="77724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5922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91648"/>
            <a:ext cx="7772401" cy="1468800"/>
          </a:xfrm>
        </p:spPr>
        <p:txBody>
          <a:bodyPr anchor="b">
            <a:normAutofit/>
          </a:bodyPr>
          <a:lstStyle>
            <a:lvl1pPr algn="l">
              <a:defRPr sz="2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60448"/>
            <a:ext cx="7772402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9244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200" y="3886200"/>
            <a:ext cx="7772401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75200"/>
            <a:ext cx="7772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1182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440" y="609602"/>
            <a:ext cx="7772401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4440" y="3505200"/>
            <a:ext cx="777240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439" y="4343400"/>
            <a:ext cx="7772401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8682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386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2978" y="609600"/>
            <a:ext cx="1676621" cy="5181601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990184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7161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42068"/>
            <a:ext cx="7772400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23712" y="5870576"/>
            <a:ext cx="1212173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D8BD707-D9CF-40AE-B4C6-C98DA3205C09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5870576"/>
            <a:ext cx="5990311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12085" y="5870576"/>
            <a:ext cx="417516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7829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healthkura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 ?><Relationships xmlns="http://schemas.openxmlformats.org/package/2006/relationships"><Relationship Id="rId2" Target="../media/image19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 ?><Relationships xmlns="http://schemas.openxmlformats.org/package/2006/relationships"><Relationship Id="rId3" Target="../media/image29.jpeg" Type="http://schemas.openxmlformats.org/officeDocument/2006/relationships/image"/><Relationship Id="rId2" Target="../media/image28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 ?><Relationships xmlns="http://schemas.openxmlformats.org/package/2006/relationships"><Relationship Id="rId3" Target="../media/image32.jpeg" Type="http://schemas.openxmlformats.org/officeDocument/2006/relationships/image"/><Relationship Id="rId2" Target="../media/image31.jpeg" Type="http://schemas.openxmlformats.org/officeDocument/2006/relationships/image"/><Relationship Id="rId1" Target="../slideLayouts/slideLayout4.xml" Type="http://schemas.openxmlformats.org/officeDocument/2006/relationships/slideLayout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hyperlink" Target="https://healthkura.com/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52400" y="1066800"/>
            <a:ext cx="8991600" cy="267765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</a:rPr>
              <a:t>      </a:t>
            </a:r>
            <a:r>
              <a:rPr lang="en-US" sz="6000" dirty="0">
                <a:solidFill>
                  <a:srgbClr val="FFFF00"/>
                </a:solidFill>
                <a:latin typeface="Agency FB" panose="020B0503020202020204" pitchFamily="34" charset="0"/>
              </a:rPr>
              <a:t>Measurement of  Accommodation</a:t>
            </a:r>
            <a:r>
              <a:rPr lang="en-US" sz="6000" dirty="0">
                <a:solidFill>
                  <a:srgbClr val="FFFF00"/>
                </a:solidFill>
              </a:rPr>
              <a:t>:</a:t>
            </a:r>
          </a:p>
          <a:p>
            <a:pPr algn="ctr"/>
            <a:r>
              <a:rPr lang="en-US" sz="3600" dirty="0">
                <a:solidFill>
                  <a:srgbClr val="FFFF00"/>
                </a:solidFill>
              </a:rPr>
              <a:t>Amplitude, Facility, </a:t>
            </a:r>
          </a:p>
          <a:p>
            <a:pPr algn="ctr"/>
            <a:r>
              <a:rPr lang="en-US" sz="3600" dirty="0">
                <a:solidFill>
                  <a:srgbClr val="FFFF00"/>
                </a:solidFill>
              </a:rPr>
              <a:t>Relative Accommodation, Fatigue, Lag, </a:t>
            </a:r>
          </a:p>
          <a:p>
            <a:pPr algn="ctr"/>
            <a:r>
              <a:rPr lang="en-US" sz="3600" dirty="0">
                <a:solidFill>
                  <a:srgbClr val="FFFF00"/>
                </a:solidFill>
              </a:rPr>
              <a:t>Dynamic Retinoscopy</a:t>
            </a:r>
          </a:p>
        </p:txBody>
      </p:sp>
      <p:sp>
        <p:nvSpPr>
          <p:cNvPr id="6" name="Round Diagonal Corner Rectangle 5"/>
          <p:cNvSpPr/>
          <p:nvPr/>
        </p:nvSpPr>
        <p:spPr>
          <a:xfrm>
            <a:off x="1143000" y="5295900"/>
            <a:ext cx="4191000" cy="304800"/>
          </a:xfrm>
          <a:prstGeom prst="round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chemeClr val="tx1"/>
                </a:solidFill>
                <a:latin typeface="Agency FB" panose="020B0503020202020204" pitchFamily="34" charset="0"/>
                <a:hlinkClick r:id="rId3"/>
              </a:rPr>
              <a:t>Health Kura</a:t>
            </a:r>
            <a:endParaRPr lang="en-US" sz="3200" dirty="0">
              <a:solidFill>
                <a:schemeClr val="tx1"/>
              </a:solidFill>
              <a:latin typeface="Agency FB" panose="020B0503020202020204" pitchFamily="34" charset="0"/>
            </a:endParaRPr>
          </a:p>
        </p:txBody>
      </p:sp>
      <p:sp>
        <p:nvSpPr>
          <p:cNvPr id="7" name="Round Diagonal Corner Rectangle 6"/>
          <p:cNvSpPr/>
          <p:nvPr/>
        </p:nvSpPr>
        <p:spPr>
          <a:xfrm>
            <a:off x="5646683" y="4495800"/>
            <a:ext cx="3200400" cy="1295400"/>
          </a:xfrm>
          <a:prstGeom prst="round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>
                <a:solidFill>
                  <a:schemeClr val="tx1"/>
                </a:solidFill>
                <a:latin typeface="Agency FB" panose="020B0503020202020204" pitchFamily="34" charset="0"/>
              </a:rPr>
              <a:t>Bikash Sapkota</a:t>
            </a:r>
          </a:p>
          <a:p>
            <a:r>
              <a:rPr lang="en-US" sz="3200" dirty="0">
                <a:solidFill>
                  <a:schemeClr val="tx1"/>
                </a:solidFill>
                <a:latin typeface="Agency FB" panose="020B0503020202020204" pitchFamily="34" charset="0"/>
              </a:rPr>
              <a:t>Optometrist</a:t>
            </a:r>
          </a:p>
          <a:p>
            <a:r>
              <a:rPr lang="en-US" sz="3200" dirty="0" err="1">
                <a:solidFill>
                  <a:schemeClr val="tx1"/>
                </a:solidFill>
                <a:latin typeface="Agency FB" panose="020B0503020202020204" pitchFamily="34" charset="0"/>
              </a:rPr>
              <a:t>Maharajgunj</a:t>
            </a:r>
            <a:r>
              <a:rPr lang="en-US" sz="3200" dirty="0">
                <a:solidFill>
                  <a:schemeClr val="tx1"/>
                </a:solidFill>
                <a:latin typeface="Agency FB" panose="020B0503020202020204" pitchFamily="34" charset="0"/>
              </a:rPr>
              <a:t> Medical Campus (IOM), Nepal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6DEBC7F-FE53-43EB-9225-D10A11E66624}"/>
              </a:ext>
            </a:extLst>
          </p:cNvPr>
          <p:cNvSpPr/>
          <p:nvPr/>
        </p:nvSpPr>
        <p:spPr>
          <a:xfrm>
            <a:off x="381000" y="6172200"/>
            <a:ext cx="8382000" cy="59894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Only for offline informational uses. Copyright </a:t>
            </a:r>
            <a:r>
              <a:rPr lang="en-US" sz="2000" b="1" i="0" dirty="0">
                <a:solidFill>
                  <a:srgbClr val="FFFFFF"/>
                </a:solidFill>
                <a:effectLst/>
                <a:latin typeface="Helvetica" panose="020B0604020202020204" pitchFamily="34" charset="0"/>
              </a:rPr>
              <a:t>© </a:t>
            </a:r>
            <a:r>
              <a:rPr lang="en-US" sz="2000" b="1" dirty="0"/>
              <a:t>bikash Sapkota. </a:t>
            </a:r>
          </a:p>
        </p:txBody>
      </p:sp>
    </p:spTree>
    <p:extLst>
      <p:ext uri="{BB962C8B-B14F-4D97-AF65-F5344CB8AC3E}">
        <p14:creationId xmlns:p14="http://schemas.microsoft.com/office/powerpoint/2010/main" val="3071009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762000"/>
            <a:ext cx="7772400" cy="1456267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FFFF00"/>
                </a:solidFill>
              </a:rPr>
              <a:t>P</a:t>
            </a:r>
            <a:r>
              <a:rPr lang="en-US" sz="4000" b="1" cap="none" dirty="0">
                <a:solidFill>
                  <a:srgbClr val="FFFF00"/>
                </a:solidFill>
              </a:rPr>
              <a:t>resentation Layout</a:t>
            </a:r>
            <a:endParaRPr lang="en-US" sz="4000" b="1" dirty="0">
              <a:solidFill>
                <a:srgbClr val="FFFF00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2667000"/>
            <a:ext cx="7772400" cy="3649133"/>
          </a:xfrm>
        </p:spPr>
        <p:txBody>
          <a:bodyPr>
            <a:noAutofit/>
          </a:bodyPr>
          <a:lstStyle/>
          <a:p>
            <a:r>
              <a:rPr lang="en-US" sz="2600" dirty="0"/>
              <a:t>Introduction</a:t>
            </a:r>
          </a:p>
          <a:p>
            <a:r>
              <a:rPr lang="en-US" sz="2600" dirty="0"/>
              <a:t>Measurement of Accommodation</a:t>
            </a:r>
          </a:p>
          <a:p>
            <a:pPr>
              <a:buNone/>
            </a:pPr>
            <a:r>
              <a:rPr lang="en-US" sz="2600" dirty="0"/>
              <a:t>     - Amplitude</a:t>
            </a:r>
          </a:p>
          <a:p>
            <a:pPr>
              <a:buNone/>
            </a:pPr>
            <a:r>
              <a:rPr lang="en-US" sz="2600" dirty="0"/>
              <a:t>     - Facility</a:t>
            </a:r>
          </a:p>
          <a:p>
            <a:pPr>
              <a:buNone/>
            </a:pPr>
            <a:r>
              <a:rPr lang="en-US" sz="2600" dirty="0"/>
              <a:t>     - Relative Accommodation</a:t>
            </a:r>
          </a:p>
          <a:p>
            <a:pPr>
              <a:buNone/>
            </a:pPr>
            <a:r>
              <a:rPr lang="en-US" sz="2600" dirty="0"/>
              <a:t>     - Lag</a:t>
            </a:r>
          </a:p>
          <a:p>
            <a:r>
              <a:rPr lang="en-US" sz="2600" dirty="0"/>
              <a:t>Dynamic Retinoscopy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78414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1676400"/>
            <a:ext cx="8382000" cy="3649133"/>
          </a:xfrm>
        </p:spPr>
        <p:txBody>
          <a:bodyPr/>
          <a:lstStyle/>
          <a:p>
            <a:r>
              <a:rPr lang="en-US" sz="2600" dirty="0">
                <a:cs typeface="Arial" pitchFamily="34" charset="0"/>
              </a:rPr>
              <a:t>Dioptric adjustment of the crystalline lens of the eye </a:t>
            </a:r>
          </a:p>
          <a:p>
            <a:pPr marL="0" indent="0">
              <a:buNone/>
            </a:pPr>
            <a:r>
              <a:rPr lang="en-US" sz="2600" dirty="0">
                <a:cs typeface="Arial" pitchFamily="34" charset="0"/>
              </a:rPr>
              <a:t>    - to obtain clear vision for a given target of regard</a:t>
            </a:r>
          </a:p>
          <a:p>
            <a:endParaRPr lang="en-US" sz="2600" dirty="0">
              <a:cs typeface="Arial" pitchFamily="34" charset="0"/>
            </a:endParaRPr>
          </a:p>
          <a:p>
            <a:r>
              <a:rPr lang="en-US" sz="2600" dirty="0">
                <a:cs typeface="Arial" pitchFamily="34" charset="0"/>
              </a:rPr>
              <a:t>Process by which the refractive power of eye is altered</a:t>
            </a:r>
          </a:p>
          <a:p>
            <a:pPr marL="0" indent="0">
              <a:buNone/>
            </a:pPr>
            <a:r>
              <a:rPr lang="en-US" sz="2600" dirty="0">
                <a:cs typeface="Arial" pitchFamily="34" charset="0"/>
              </a:rPr>
              <a:t>    - to ensure a clear retinal image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cap="none" dirty="0">
                <a:solidFill>
                  <a:srgbClr val="FFFF00"/>
                </a:solidFill>
              </a:rPr>
              <a:t>Accommodation</a:t>
            </a:r>
          </a:p>
        </p:txBody>
      </p:sp>
      <p:pic>
        <p:nvPicPr>
          <p:cNvPr id="4" name="Picture 2" descr="C:\Users\x200m\Downloads\800px-Focus_in_an_eye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648200"/>
            <a:ext cx="59436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1112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72955" y="1676400"/>
            <a:ext cx="8839200" cy="3329781"/>
          </a:xfrm>
        </p:spPr>
        <p:txBody>
          <a:bodyPr>
            <a:no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In an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emmetropic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eye</a:t>
            </a:r>
          </a:p>
          <a:p>
            <a:pPr marL="0" indent="0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   - parallel rays of light coming from infinity are brought to</a:t>
            </a:r>
          </a:p>
          <a:p>
            <a:pPr marL="0" indent="0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     focus on retina being accommodation at rest </a:t>
            </a:r>
          </a:p>
          <a:p>
            <a:pPr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   - eyes can also focus diverging rays coming from near</a:t>
            </a:r>
          </a:p>
          <a:p>
            <a:pPr marL="0" indent="0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     object on retina to see clearly due to ACCOMMODATION</a:t>
            </a:r>
          </a:p>
        </p:txBody>
      </p:sp>
    </p:spTree>
    <p:extLst>
      <p:ext uri="{BB962C8B-B14F-4D97-AF65-F5344CB8AC3E}">
        <p14:creationId xmlns:p14="http://schemas.microsoft.com/office/powerpoint/2010/main" val="15083479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762000"/>
            <a:ext cx="7495032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120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1371600" y="173917"/>
            <a:ext cx="6553200" cy="82170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000" b="1" cap="none" dirty="0">
                <a:solidFill>
                  <a:srgbClr val="FFFF00"/>
                </a:solidFill>
              </a:rPr>
              <a:t>Mechanism of Accommodation</a:t>
            </a: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1413680" y="2667000"/>
            <a:ext cx="1710520" cy="571391"/>
          </a:xfrm>
          <a:prstGeom prst="rect">
            <a:avLst/>
          </a:prstGeom>
          <a:solidFill>
            <a:srgbClr val="00B050"/>
          </a:solidFill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cs typeface="Arial" pitchFamily="34" charset="0"/>
              </a:rPr>
              <a:t>As a result</a:t>
            </a:r>
            <a:endParaRPr lang="en-US" sz="2600" dirty="0"/>
          </a:p>
        </p:txBody>
      </p:sp>
      <p:sp>
        <p:nvSpPr>
          <p:cNvPr id="8" name="Rectangle 7"/>
          <p:cNvSpPr/>
          <p:nvPr/>
        </p:nvSpPr>
        <p:spPr>
          <a:xfrm>
            <a:off x="4724400" y="5628284"/>
            <a:ext cx="3523966" cy="83946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cs typeface="Arial" pitchFamily="34" charset="0"/>
              </a:rPr>
              <a:t>Allowing near object to be</a:t>
            </a:r>
          </a:p>
          <a:p>
            <a:pPr algn="ctr"/>
            <a:r>
              <a:rPr lang="en-US" sz="2400" dirty="0">
                <a:cs typeface="Arial" pitchFamily="34" charset="0"/>
              </a:rPr>
              <a:t> focused clearly on retina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79060" y="1143000"/>
            <a:ext cx="3259540" cy="51363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cs typeface="Arial" pitchFamily="34" charset="0"/>
              </a:rPr>
              <a:t>Ciliary muscle contracts</a:t>
            </a:r>
            <a:endParaRPr lang="en-US" sz="2400" dirty="0"/>
          </a:p>
        </p:txBody>
      </p:sp>
      <p:sp>
        <p:nvSpPr>
          <p:cNvPr id="20" name="Rectangle 19"/>
          <p:cNvSpPr/>
          <p:nvPr/>
        </p:nvSpPr>
        <p:spPr>
          <a:xfrm>
            <a:off x="5562600" y="1143000"/>
            <a:ext cx="2872854" cy="51363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cs typeface="Arial" pitchFamily="34" charset="0"/>
              </a:rPr>
              <a:t>Ciliary ring shortens</a:t>
            </a:r>
            <a:endParaRPr lang="en-US" sz="2400" dirty="0"/>
          </a:p>
        </p:txBody>
      </p:sp>
      <p:sp>
        <p:nvSpPr>
          <p:cNvPr id="21" name="Rectangle 20"/>
          <p:cNvSpPr/>
          <p:nvPr/>
        </p:nvSpPr>
        <p:spPr>
          <a:xfrm>
            <a:off x="779060" y="5681047"/>
            <a:ext cx="2116540" cy="81317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cs typeface="Arial" pitchFamily="34" charset="0"/>
              </a:rPr>
              <a:t>Increase in</a:t>
            </a:r>
          </a:p>
          <a:p>
            <a:pPr algn="ctr"/>
            <a:r>
              <a:rPr lang="en-US" sz="2400" dirty="0">
                <a:cs typeface="Arial" pitchFamily="34" charset="0"/>
              </a:rPr>
              <a:t> dioptric power</a:t>
            </a:r>
            <a:endParaRPr lang="en-US" sz="2400" dirty="0"/>
          </a:p>
        </p:txBody>
      </p:sp>
      <p:sp>
        <p:nvSpPr>
          <p:cNvPr id="22" name="Rectangle 21"/>
          <p:cNvSpPr/>
          <p:nvPr/>
        </p:nvSpPr>
        <p:spPr>
          <a:xfrm>
            <a:off x="2225296" y="4444230"/>
            <a:ext cx="3626608" cy="77845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cs typeface="Arial" pitchFamily="34" charset="0"/>
              </a:rPr>
              <a:t>Lens becomes spherical  i.e. convexity  increases</a:t>
            </a:r>
            <a:endParaRPr lang="en-US" sz="2400" dirty="0"/>
          </a:p>
        </p:txBody>
      </p:sp>
      <p:sp>
        <p:nvSpPr>
          <p:cNvPr id="23" name="Rectangle 22"/>
          <p:cNvSpPr/>
          <p:nvPr/>
        </p:nvSpPr>
        <p:spPr>
          <a:xfrm>
            <a:off x="4320654" y="3414180"/>
            <a:ext cx="4114800" cy="51363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cs typeface="Arial" pitchFamily="34" charset="0"/>
              </a:rPr>
              <a:t>Tension in capsule is relieved</a:t>
            </a:r>
            <a:endParaRPr lang="en-US" sz="2400" dirty="0"/>
          </a:p>
        </p:txBody>
      </p:sp>
      <p:sp>
        <p:nvSpPr>
          <p:cNvPr id="24" name="Rectangle 23"/>
          <p:cNvSpPr/>
          <p:nvPr/>
        </p:nvSpPr>
        <p:spPr>
          <a:xfrm>
            <a:off x="779060" y="3410207"/>
            <a:ext cx="2899438" cy="51363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cs typeface="Arial" pitchFamily="34" charset="0"/>
              </a:rPr>
              <a:t>Zonules are relaxed</a:t>
            </a:r>
            <a:endParaRPr lang="en-US" sz="2400" dirty="0"/>
          </a:p>
        </p:txBody>
      </p:sp>
      <p:sp>
        <p:nvSpPr>
          <p:cNvPr id="25" name="Rectangle 24"/>
          <p:cNvSpPr/>
          <p:nvPr/>
        </p:nvSpPr>
        <p:spPr>
          <a:xfrm>
            <a:off x="2670980" y="2082378"/>
            <a:ext cx="4122193" cy="51363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cs typeface="Arial" pitchFamily="34" charset="0"/>
              </a:rPr>
              <a:t>Equator of lens move forward</a:t>
            </a:r>
          </a:p>
        </p:txBody>
      </p:sp>
      <p:sp>
        <p:nvSpPr>
          <p:cNvPr id="26" name="Right Arrow 25"/>
          <p:cNvSpPr/>
          <p:nvPr/>
        </p:nvSpPr>
        <p:spPr>
          <a:xfrm>
            <a:off x="4038600" y="1198530"/>
            <a:ext cx="1524000" cy="361237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Arrow 26"/>
          <p:cNvSpPr/>
          <p:nvPr/>
        </p:nvSpPr>
        <p:spPr>
          <a:xfrm>
            <a:off x="2895600" y="5867400"/>
            <a:ext cx="1828800" cy="361237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ight Arrow 27"/>
          <p:cNvSpPr/>
          <p:nvPr/>
        </p:nvSpPr>
        <p:spPr>
          <a:xfrm>
            <a:off x="3684327" y="3502154"/>
            <a:ext cx="636327" cy="361237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Down Arrow 29"/>
          <p:cNvSpPr/>
          <p:nvPr/>
        </p:nvSpPr>
        <p:spPr>
          <a:xfrm>
            <a:off x="5715000" y="1656637"/>
            <a:ext cx="381000" cy="425741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Down Arrow 30"/>
          <p:cNvSpPr/>
          <p:nvPr/>
        </p:nvSpPr>
        <p:spPr>
          <a:xfrm>
            <a:off x="3048000" y="2596016"/>
            <a:ext cx="381000" cy="818164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Down Arrow 31"/>
          <p:cNvSpPr/>
          <p:nvPr/>
        </p:nvSpPr>
        <p:spPr>
          <a:xfrm>
            <a:off x="5257800" y="3923844"/>
            <a:ext cx="381000" cy="516535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Down Arrow 32"/>
          <p:cNvSpPr/>
          <p:nvPr/>
        </p:nvSpPr>
        <p:spPr>
          <a:xfrm>
            <a:off x="2286000" y="5226537"/>
            <a:ext cx="381000" cy="425741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674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Shadhana\Desktop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2057400"/>
            <a:ext cx="7467600" cy="3581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44771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71700" y="571500"/>
            <a:ext cx="1600200" cy="533400"/>
          </a:xfrm>
        </p:spPr>
        <p:txBody>
          <a:bodyPr>
            <a:noAutofit/>
          </a:bodyPr>
          <a:lstStyle/>
          <a:p>
            <a:r>
              <a:rPr lang="en-US" sz="2800" b="1" cap="none" dirty="0">
                <a:solidFill>
                  <a:srgbClr val="FFFF00"/>
                </a:solidFill>
              </a:rPr>
              <a:t>With Age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600200"/>
            <a:ext cx="2895600" cy="762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cs typeface="Arial" pitchFamily="34" charset="0"/>
              </a:rPr>
              <a:t>lens fibers &amp; lens capsule lose elasticity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2133600" y="3048000"/>
            <a:ext cx="2895600" cy="762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cs typeface="Arial" pitchFamily="34" charset="0"/>
              </a:rPr>
              <a:t>the size &amp; shape of the lens increase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3581400" y="4501487"/>
            <a:ext cx="3733800" cy="762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cs typeface="Arial" pitchFamily="34" charset="0"/>
              </a:rPr>
              <a:t>reduction of accommodative amplitude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5867400" y="5867400"/>
            <a:ext cx="2895600" cy="6858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cs typeface="Arial" pitchFamily="34" charset="0"/>
              </a:rPr>
              <a:t>onset of presbyopia</a:t>
            </a:r>
            <a:endParaRPr lang="en-US" sz="2400" dirty="0"/>
          </a:p>
        </p:txBody>
      </p:sp>
      <p:sp>
        <p:nvSpPr>
          <p:cNvPr id="8" name="Down Arrow 7"/>
          <p:cNvSpPr/>
          <p:nvPr/>
        </p:nvSpPr>
        <p:spPr>
          <a:xfrm>
            <a:off x="2514600" y="2362200"/>
            <a:ext cx="457200" cy="68580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4038600" y="3810000"/>
            <a:ext cx="457200" cy="68580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/>
        </p:nvSpPr>
        <p:spPr>
          <a:xfrm>
            <a:off x="6324600" y="5263487"/>
            <a:ext cx="457200" cy="603914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436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772400" cy="1456267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FFFF00"/>
                </a:solidFill>
              </a:rPr>
              <a:t>Ocular changes during Accommodation</a:t>
            </a:r>
          </a:p>
        </p:txBody>
      </p:sp>
      <p:pic>
        <p:nvPicPr>
          <p:cNvPr id="4098" name="Picture 2" descr="C:\Users\x200m\Downloads\download (2)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47800"/>
            <a:ext cx="5638800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 flipV="1">
            <a:off x="3200400" y="2895600"/>
            <a:ext cx="33528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4724400" y="3733800"/>
            <a:ext cx="2133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553200" y="2644801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Anterior r =11 mm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0" y="3549134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Posterior r = 6 mm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3200400" y="4419600"/>
            <a:ext cx="152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276600" y="4463534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 = 4 mm</a:t>
            </a:r>
          </a:p>
        </p:txBody>
      </p:sp>
    </p:spTree>
    <p:extLst>
      <p:ext uri="{BB962C8B-B14F-4D97-AF65-F5344CB8AC3E}">
        <p14:creationId xmlns:p14="http://schemas.microsoft.com/office/powerpoint/2010/main" val="22063746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67604"/>
            <a:ext cx="7772400" cy="1456267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FFFF00"/>
                </a:solidFill>
                <a:latin typeface="+mn-lt"/>
              </a:rPr>
              <a:t>Ocular changes in Accommodation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b="1" dirty="0"/>
              <a:t>Slackening of </a:t>
            </a:r>
            <a:r>
              <a:rPr lang="en-US" sz="2600" b="1" dirty="0" err="1"/>
              <a:t>zonules</a:t>
            </a:r>
            <a:r>
              <a:rPr lang="en-US" sz="2600" b="1" dirty="0"/>
              <a:t> </a:t>
            </a:r>
            <a:r>
              <a:rPr lang="en-US" sz="2600" dirty="0"/>
              <a:t>– due to contraction of</a:t>
            </a:r>
          </a:p>
          <a:p>
            <a:pPr marL="0" indent="0">
              <a:buNone/>
            </a:pPr>
            <a:r>
              <a:rPr lang="en-US" sz="2600" dirty="0"/>
              <a:t>                                               ciliary muscles</a:t>
            </a:r>
          </a:p>
          <a:p>
            <a:r>
              <a:rPr lang="en-US" sz="2600" b="1" dirty="0"/>
              <a:t>Change in curvature of lens</a:t>
            </a:r>
          </a:p>
          <a:p>
            <a:pPr marL="0" indent="0">
              <a:buNone/>
            </a:pPr>
            <a:r>
              <a:rPr lang="en-US" sz="2600" dirty="0"/>
              <a:t>     - almost no change in posterior surface (6 mm)</a:t>
            </a:r>
          </a:p>
          <a:p>
            <a:pPr marL="0" indent="0">
              <a:buNone/>
            </a:pPr>
            <a:r>
              <a:rPr lang="en-US" sz="2600" dirty="0"/>
              <a:t>     - anterior surface radius of curvature </a:t>
            </a:r>
          </a:p>
          <a:p>
            <a:pPr marL="0" indent="0">
              <a:buNone/>
            </a:pPr>
            <a:r>
              <a:rPr lang="en-US" sz="2600" dirty="0"/>
              <a:t>                                            (from 11 mm to 6 mm)</a:t>
            </a:r>
          </a:p>
        </p:txBody>
      </p:sp>
      <p:sp>
        <p:nvSpPr>
          <p:cNvPr id="4" name="Down Arrow 3"/>
          <p:cNvSpPr/>
          <p:nvPr/>
        </p:nvSpPr>
        <p:spPr>
          <a:xfrm>
            <a:off x="3276600" y="5105400"/>
            <a:ext cx="484632" cy="38100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1356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6272" y="1066800"/>
            <a:ext cx="7772400" cy="5638800"/>
          </a:xfrm>
        </p:spPr>
        <p:txBody>
          <a:bodyPr>
            <a:normAutofit/>
          </a:bodyPr>
          <a:lstStyle/>
          <a:p>
            <a:r>
              <a:rPr lang="en-US" sz="2600" dirty="0"/>
              <a:t>Anterior pole along with iris moves forward </a:t>
            </a:r>
          </a:p>
          <a:p>
            <a:pPr marL="0" indent="0">
              <a:buNone/>
            </a:pPr>
            <a:r>
              <a:rPr lang="en-US" sz="2600" dirty="0"/>
              <a:t>    - shallowing of anterior chamber in </a:t>
            </a:r>
            <a:r>
              <a:rPr lang="en-US" sz="2600" dirty="0" err="1"/>
              <a:t>centre</a:t>
            </a: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r>
              <a:rPr lang="en-US" sz="2600" dirty="0"/>
              <a:t>Pupillary constriction and convergence of eyes</a:t>
            </a:r>
          </a:p>
          <a:p>
            <a:pPr marL="0" indent="0">
              <a:buNone/>
            </a:pPr>
            <a:r>
              <a:rPr lang="en-US" sz="2600" dirty="0"/>
              <a:t>    - </a:t>
            </a:r>
            <a:r>
              <a:rPr lang="en-US" sz="2600" b="1" dirty="0"/>
              <a:t>near triad</a:t>
            </a:r>
          </a:p>
          <a:p>
            <a:pPr marL="0" indent="0">
              <a:buNone/>
            </a:pPr>
            <a:endParaRPr lang="en-US" sz="2600" b="1" dirty="0"/>
          </a:p>
          <a:p>
            <a:r>
              <a:rPr lang="en-US" sz="2600" dirty="0"/>
              <a:t>Choroid moves forward</a:t>
            </a:r>
          </a:p>
          <a:p>
            <a:pPr marL="0" indent="0">
              <a:buNone/>
            </a:pPr>
            <a:endParaRPr lang="en-US" sz="2600" dirty="0"/>
          </a:p>
          <a:p>
            <a:r>
              <a:rPr lang="en-US" sz="2600" dirty="0"/>
              <a:t>Ora </a:t>
            </a:r>
            <a:r>
              <a:rPr lang="en-US" sz="2600" dirty="0" err="1"/>
              <a:t>serrata</a:t>
            </a:r>
            <a:r>
              <a:rPr lang="en-US" sz="2600" dirty="0"/>
              <a:t> moves by 0.05mm forward with each </a:t>
            </a:r>
          </a:p>
          <a:p>
            <a:pPr marL="0" indent="0">
              <a:buNone/>
            </a:pPr>
            <a:r>
              <a:rPr lang="en-US" sz="2600" dirty="0"/>
              <a:t>    diopter of accommodation</a:t>
            </a:r>
          </a:p>
          <a:p>
            <a:pPr marL="0" indent="0">
              <a:buNone/>
            </a:pPr>
            <a:endParaRPr lang="en-US" sz="2600" b="1" dirty="0"/>
          </a:p>
        </p:txBody>
      </p:sp>
    </p:spTree>
    <p:extLst>
      <p:ext uri="{BB962C8B-B14F-4D97-AF65-F5344CB8AC3E}">
        <p14:creationId xmlns:p14="http://schemas.microsoft.com/office/powerpoint/2010/main" val="5303331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 </a:t>
            </a:r>
            <a:r>
              <a:rPr lang="en-US" sz="3600" b="1" cap="none" dirty="0">
                <a:solidFill>
                  <a:srgbClr val="FFFF00"/>
                </a:solidFill>
              </a:rPr>
              <a:t>Lens shape change with Accommodation</a:t>
            </a:r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54" y="1916737"/>
            <a:ext cx="4363846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720120"/>
            <a:ext cx="3352800" cy="465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>
            <a:off x="1981200" y="4343400"/>
            <a:ext cx="182880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962400" y="51054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ysClr val="windowText" lastClr="000000"/>
                </a:solidFill>
              </a:rPr>
              <a:t>Anterior r =6 mm</a:t>
            </a:r>
          </a:p>
        </p:txBody>
      </p:sp>
    </p:spTree>
    <p:extLst>
      <p:ext uri="{BB962C8B-B14F-4D97-AF65-F5344CB8AC3E}">
        <p14:creationId xmlns:p14="http://schemas.microsoft.com/office/powerpoint/2010/main" val="41596832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cap="none" dirty="0">
                <a:solidFill>
                  <a:srgbClr val="FFFF00"/>
                </a:solidFill>
              </a:rPr>
              <a:t>What triggers Accommodation ??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00" dirty="0"/>
              <a:t>Image blur</a:t>
            </a:r>
          </a:p>
          <a:p>
            <a:endParaRPr lang="en-US" sz="2600" dirty="0"/>
          </a:p>
          <a:p>
            <a:r>
              <a:rPr lang="en-US" sz="2600" dirty="0"/>
              <a:t>Apparent size and distance of object</a:t>
            </a:r>
          </a:p>
          <a:p>
            <a:endParaRPr lang="en-US" sz="2600" dirty="0"/>
          </a:p>
          <a:p>
            <a:r>
              <a:rPr lang="en-US" sz="2600" dirty="0"/>
              <a:t>Disparate retinal images</a:t>
            </a:r>
          </a:p>
          <a:p>
            <a:endParaRPr lang="en-US" sz="2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600" dirty="0"/>
              <a:t>Contrast</a:t>
            </a:r>
          </a:p>
          <a:p>
            <a:endParaRPr lang="en-US" sz="2600" dirty="0"/>
          </a:p>
          <a:p>
            <a:r>
              <a:rPr lang="en-US" sz="2600" dirty="0"/>
              <a:t>Luminance </a:t>
            </a:r>
          </a:p>
          <a:p>
            <a:endParaRPr lang="en-US" sz="2600" dirty="0"/>
          </a:p>
          <a:p>
            <a:r>
              <a:rPr lang="en-US" sz="2600" dirty="0"/>
              <a:t>Chromatic aberration</a:t>
            </a:r>
          </a:p>
          <a:p>
            <a:pPr marL="0" indent="0"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9356165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95400" y="304800"/>
            <a:ext cx="7772400" cy="1456267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FFFF00"/>
                </a:solidFill>
                <a:latin typeface="+mn-lt"/>
              </a:rPr>
              <a:t>Components of Accommodation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665671195"/>
              </p:ext>
            </p:extLst>
          </p:nvPr>
        </p:nvGraphicFramePr>
        <p:xfrm>
          <a:off x="1143000" y="22098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179742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1832" y="1149350"/>
            <a:ext cx="8686800" cy="838200"/>
          </a:xfrm>
        </p:spPr>
        <p:txBody>
          <a:bodyPr>
            <a:normAutofit/>
          </a:bodyPr>
          <a:lstStyle/>
          <a:p>
            <a:r>
              <a:rPr lang="en-US" sz="3200" b="1" cap="none" dirty="0">
                <a:solidFill>
                  <a:srgbClr val="FFFF00"/>
                </a:solidFill>
              </a:rPr>
              <a:t>Reflex  Accommodation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899833"/>
            <a:ext cx="7772400" cy="3649133"/>
          </a:xfrm>
        </p:spPr>
        <p:txBody>
          <a:bodyPr>
            <a:noAutofit/>
          </a:bodyPr>
          <a:lstStyle/>
          <a:p>
            <a:r>
              <a:rPr lang="en-US" sz="2600" dirty="0"/>
              <a:t>The normal involuntary response to blur which maintains a clear image </a:t>
            </a:r>
          </a:p>
          <a:p>
            <a:r>
              <a:rPr lang="en-US" sz="2600" dirty="0">
                <a:solidFill>
                  <a:schemeClr val="tx1"/>
                </a:solidFill>
              </a:rPr>
              <a:t>Largest  and most important component</a:t>
            </a:r>
          </a:p>
          <a:p>
            <a:r>
              <a:rPr lang="en-US" sz="2600" dirty="0">
                <a:solidFill>
                  <a:schemeClr val="tx1"/>
                </a:solidFill>
              </a:rPr>
              <a:t>Automatic adjustment of refractive state to obtain clear retinal image</a:t>
            </a:r>
          </a:p>
          <a:p>
            <a:r>
              <a:rPr lang="en-US" sz="2600" dirty="0">
                <a:solidFill>
                  <a:schemeClr val="tx1"/>
                </a:solidFill>
              </a:rPr>
              <a:t>Occurs for small amount of blur, </a:t>
            </a:r>
            <a:r>
              <a:rPr lang="en-US" sz="2600" dirty="0" err="1">
                <a:solidFill>
                  <a:schemeClr val="tx1"/>
                </a:solidFill>
              </a:rPr>
              <a:t>upto</a:t>
            </a:r>
            <a:r>
              <a:rPr lang="en-US" sz="2600" dirty="0">
                <a:solidFill>
                  <a:schemeClr val="tx1"/>
                </a:solidFill>
              </a:rPr>
              <a:t> 2.00 D, beyond which voluntary effort is required</a:t>
            </a:r>
          </a:p>
          <a:p>
            <a:endParaRPr lang="en-US" sz="26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600" b="1" dirty="0"/>
              <a:t>                           Voluntary Accommodation</a:t>
            </a:r>
          </a:p>
          <a:p>
            <a:pPr marL="0" indent="0">
              <a:buNone/>
            </a:pPr>
            <a:r>
              <a:rPr lang="en-US" sz="2600" b="1" dirty="0">
                <a:solidFill>
                  <a:srgbClr val="FF0000"/>
                </a:solidFill>
              </a:rPr>
              <a:t>                         </a:t>
            </a:r>
          </a:p>
          <a:p>
            <a:pPr marL="0" indent="0">
              <a:buNone/>
            </a:pPr>
            <a:endParaRPr lang="en-US" sz="2600" b="1" dirty="0">
              <a:solidFill>
                <a:srgbClr val="FF0000"/>
              </a:solidFill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4329820" y="5257800"/>
            <a:ext cx="484632" cy="68580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9021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85800"/>
            <a:ext cx="7772400" cy="1456267"/>
          </a:xfrm>
        </p:spPr>
        <p:txBody>
          <a:bodyPr>
            <a:normAutofit/>
          </a:bodyPr>
          <a:lstStyle/>
          <a:p>
            <a:r>
              <a:rPr lang="en-US" sz="3200" b="1" cap="none" dirty="0" err="1">
                <a:solidFill>
                  <a:srgbClr val="FFFF00"/>
                </a:solidFill>
              </a:rPr>
              <a:t>Vergence</a:t>
            </a:r>
            <a:r>
              <a:rPr lang="en-US" sz="3200" b="1" cap="none" dirty="0">
                <a:solidFill>
                  <a:srgbClr val="FFFF00"/>
                </a:solidFill>
              </a:rPr>
              <a:t> Accommodation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438400"/>
            <a:ext cx="7772400" cy="3649133"/>
          </a:xfrm>
        </p:spPr>
        <p:txBody>
          <a:bodyPr/>
          <a:lstStyle/>
          <a:p>
            <a:r>
              <a:rPr lang="en-US" sz="2600" dirty="0"/>
              <a:t>Induced due to action of </a:t>
            </a:r>
            <a:r>
              <a:rPr lang="en-US" sz="2600" b="1" i="1" dirty="0"/>
              <a:t>disparity (fusional)</a:t>
            </a:r>
            <a:r>
              <a:rPr lang="en-US" sz="2600" dirty="0"/>
              <a:t> </a:t>
            </a:r>
            <a:r>
              <a:rPr lang="en-US" sz="2600" dirty="0" err="1"/>
              <a:t>vergence</a:t>
            </a:r>
            <a:endParaRPr lang="en-US" sz="2600" dirty="0"/>
          </a:p>
          <a:p>
            <a:endParaRPr lang="en-US" sz="2600" dirty="0"/>
          </a:p>
          <a:p>
            <a:r>
              <a:rPr lang="en-US" sz="2600" dirty="0"/>
              <a:t>Gives rise to convergence accommodation/ convergence ratio(CA/C) =0.4 D per meter angle in young</a:t>
            </a:r>
          </a:p>
          <a:p>
            <a:endParaRPr lang="en-US" sz="2600" dirty="0"/>
          </a:p>
          <a:p>
            <a:r>
              <a:rPr lang="en-US" sz="2600" dirty="0"/>
              <a:t>Second major component of accommodation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334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182" y="1066800"/>
            <a:ext cx="7772400" cy="1456267"/>
          </a:xfrm>
        </p:spPr>
        <p:txBody>
          <a:bodyPr>
            <a:normAutofit/>
          </a:bodyPr>
          <a:lstStyle/>
          <a:p>
            <a:r>
              <a:rPr lang="en-US" sz="3200" b="1" cap="none" dirty="0">
                <a:solidFill>
                  <a:srgbClr val="FFFF00"/>
                </a:solidFill>
              </a:rPr>
              <a:t>Proximal Accommodation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86000"/>
            <a:ext cx="7772400" cy="3649133"/>
          </a:xfrm>
        </p:spPr>
        <p:txBody>
          <a:bodyPr>
            <a:normAutofit/>
          </a:bodyPr>
          <a:lstStyle/>
          <a:p>
            <a:r>
              <a:rPr lang="en-US" sz="2600" dirty="0"/>
              <a:t>Due to influence or knowledge of apparent nearness of object</a:t>
            </a:r>
          </a:p>
          <a:p>
            <a:endParaRPr lang="en-US" sz="2600" dirty="0"/>
          </a:p>
          <a:p>
            <a:r>
              <a:rPr lang="en-US" sz="2600" dirty="0"/>
              <a:t>Stimulated by targets located within 3m of the individual</a:t>
            </a:r>
          </a:p>
          <a:p>
            <a:endParaRPr lang="en-US" sz="2600" dirty="0"/>
          </a:p>
          <a:p>
            <a:r>
              <a:rPr lang="en-US" sz="2600" dirty="0"/>
              <a:t>Tertiary component of accommodation </a:t>
            </a:r>
          </a:p>
        </p:txBody>
      </p:sp>
    </p:spTree>
    <p:extLst>
      <p:ext uri="{BB962C8B-B14F-4D97-AF65-F5344CB8AC3E}">
        <p14:creationId xmlns:p14="http://schemas.microsoft.com/office/powerpoint/2010/main" val="39183731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427" y="1058333"/>
            <a:ext cx="7772400" cy="1456267"/>
          </a:xfrm>
        </p:spPr>
        <p:txBody>
          <a:bodyPr>
            <a:normAutofit/>
          </a:bodyPr>
          <a:lstStyle/>
          <a:p>
            <a:r>
              <a:rPr lang="en-US" sz="3200" b="1" cap="none" dirty="0">
                <a:solidFill>
                  <a:srgbClr val="FFFF00"/>
                </a:solidFill>
              </a:rPr>
              <a:t>Tonic Accommodation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514600"/>
            <a:ext cx="7772400" cy="3649133"/>
          </a:xfrm>
        </p:spPr>
        <p:txBody>
          <a:bodyPr>
            <a:noAutofit/>
          </a:bodyPr>
          <a:lstStyle/>
          <a:p>
            <a:r>
              <a:rPr lang="en-US" sz="2600" dirty="0"/>
              <a:t>Revealed </a:t>
            </a:r>
            <a:r>
              <a:rPr lang="en-US" sz="2600" b="1" i="1" dirty="0"/>
              <a:t>in absence of </a:t>
            </a:r>
            <a:r>
              <a:rPr lang="en-US" sz="2600" dirty="0"/>
              <a:t>blur, disparity, and proximal inputs as well as any voluntary or learned unusual aspects</a:t>
            </a:r>
          </a:p>
          <a:p>
            <a:endParaRPr lang="en-US" sz="2600" dirty="0"/>
          </a:p>
          <a:p>
            <a:r>
              <a:rPr lang="en-US" sz="2600" dirty="0"/>
              <a:t>Reflects baseline neural innervation from the midbrain</a:t>
            </a:r>
          </a:p>
          <a:p>
            <a:endParaRPr lang="en-US" sz="2600" dirty="0"/>
          </a:p>
          <a:p>
            <a:r>
              <a:rPr lang="en-US" sz="2600" dirty="0"/>
              <a:t>In young adults, ranges from 0 to 2 D</a:t>
            </a:r>
          </a:p>
        </p:txBody>
      </p:sp>
    </p:spTree>
    <p:extLst>
      <p:ext uri="{BB962C8B-B14F-4D97-AF65-F5344CB8AC3E}">
        <p14:creationId xmlns:p14="http://schemas.microsoft.com/office/powerpoint/2010/main" val="12784291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859200"/>
          </a:xfrm>
        </p:spPr>
        <p:txBody>
          <a:bodyPr/>
          <a:lstStyle/>
          <a:p>
            <a:r>
              <a:rPr lang="en-US" cap="none" dirty="0">
                <a:solidFill>
                  <a:srgbClr val="FFFF00"/>
                </a:solidFill>
                <a:latin typeface="+mn-lt"/>
              </a:rPr>
              <a:t>Depth of Field and Depth of Focus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248" y="1676400"/>
            <a:ext cx="7848600" cy="4190999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600" cap="none" dirty="0"/>
              <a:t>When an object is accurately focused </a:t>
            </a:r>
            <a:r>
              <a:rPr lang="en-US" sz="2600" cap="none" dirty="0" err="1"/>
              <a:t>monocularly</a:t>
            </a:r>
            <a:r>
              <a:rPr lang="en-US" sz="2600" cap="none" dirty="0"/>
              <a:t>, often the objects somewhat near and somewhat farther away are also seen clearly without any change in accommodation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2600" cap="none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600" cap="none" dirty="0"/>
              <a:t>This range of distance from the eye is </a:t>
            </a:r>
            <a:r>
              <a:rPr lang="en-US" sz="2600" b="1" i="1" cap="none" dirty="0"/>
              <a:t>depth of field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2600" b="1" i="1" cap="none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600" cap="none" dirty="0"/>
              <a:t>The range at the retina in which an optical image may move without impairment of clarity is </a:t>
            </a:r>
            <a:r>
              <a:rPr lang="en-US" sz="2600" b="1" i="1" cap="none" dirty="0"/>
              <a:t>depth of focus</a:t>
            </a:r>
          </a:p>
        </p:txBody>
      </p:sp>
      <p:pic>
        <p:nvPicPr>
          <p:cNvPr id="2050" name="Picture 2" descr="http://curta.dlinkddns.com/html_photography/Understanding_Depth_of_Field_in_Photography/tut_dof_aperturediagra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019" y="1676400"/>
            <a:ext cx="5547057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243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66800"/>
            <a:ext cx="7772400" cy="1456267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FFFF00"/>
                </a:solidFill>
              </a:rPr>
              <a:t>Measurement of Accommodation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667000"/>
            <a:ext cx="7772400" cy="3649133"/>
          </a:xfrm>
        </p:spPr>
        <p:txBody>
          <a:bodyPr>
            <a:normAutofit/>
          </a:bodyPr>
          <a:lstStyle/>
          <a:p>
            <a:pPr marL="539750" indent="-457200">
              <a:spcAft>
                <a:spcPts val="13"/>
              </a:spcAft>
              <a:buFont typeface="Wingdings" panose="05000000000000000000" pitchFamily="2" charset="2"/>
              <a:buChar char="Ø"/>
            </a:pPr>
            <a:r>
              <a:rPr lang="en-US" sz="2800" dirty="0"/>
              <a:t>A full clinical examination includes assessment of accommodative function in five parameters</a:t>
            </a:r>
          </a:p>
          <a:p>
            <a:pPr marL="1219200" lvl="2" indent="-457200">
              <a:spcAft>
                <a:spcPts val="13"/>
              </a:spcAft>
              <a:buFont typeface="Courier New" panose="02070309020205020404" pitchFamily="49" charset="0"/>
              <a:buChar char="o"/>
            </a:pPr>
            <a:r>
              <a:rPr lang="en-US" sz="2800" dirty="0"/>
              <a:t>Amplitude of accommodation</a:t>
            </a:r>
          </a:p>
          <a:p>
            <a:pPr marL="1219200" lvl="2" indent="-457200">
              <a:spcAft>
                <a:spcPts val="13"/>
              </a:spcAft>
              <a:buFont typeface="Courier New" panose="02070309020205020404" pitchFamily="49" charset="0"/>
              <a:buChar char="o"/>
            </a:pPr>
            <a:r>
              <a:rPr lang="en-US" sz="2800" dirty="0"/>
              <a:t>Lag of accommodation</a:t>
            </a:r>
          </a:p>
          <a:p>
            <a:pPr marL="1219200" lvl="2" indent="-457200">
              <a:spcAft>
                <a:spcPts val="13"/>
              </a:spcAft>
              <a:buFont typeface="Courier New" panose="02070309020205020404" pitchFamily="49" charset="0"/>
              <a:buChar char="o"/>
            </a:pPr>
            <a:r>
              <a:rPr lang="en-US" sz="2800" dirty="0"/>
              <a:t>Accommodative facility</a:t>
            </a:r>
          </a:p>
          <a:p>
            <a:pPr marL="1219200" lvl="2" indent="-457200">
              <a:spcAft>
                <a:spcPts val="13"/>
              </a:spcAft>
              <a:buFont typeface="Courier New" panose="02070309020205020404" pitchFamily="49" charset="0"/>
              <a:buChar char="o"/>
            </a:pPr>
            <a:r>
              <a:rPr lang="en-US" sz="2800" dirty="0"/>
              <a:t>Relative accommodation</a:t>
            </a:r>
          </a:p>
          <a:p>
            <a:pPr marL="1219200" lvl="2" indent="-457200">
              <a:spcAft>
                <a:spcPts val="13"/>
              </a:spcAft>
              <a:buFont typeface="Courier New" panose="02070309020205020404" pitchFamily="49" charset="0"/>
              <a:buChar char="o"/>
            </a:pPr>
            <a:r>
              <a:rPr lang="en-US" sz="2800" dirty="0"/>
              <a:t>Accommodation fatigue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803171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cap="none" dirty="0">
                <a:solidFill>
                  <a:srgbClr val="FFFF00"/>
                </a:solidFill>
                <a:latin typeface="+mn-lt"/>
              </a:rPr>
              <a:t>Amplitude of Accommodation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57200" y="2514600"/>
            <a:ext cx="8004048" cy="3649133"/>
          </a:xfrm>
        </p:spPr>
        <p:txBody>
          <a:bodyPr>
            <a:noAutofit/>
          </a:bodyPr>
          <a:lstStyle/>
          <a:p>
            <a:r>
              <a:rPr lang="en-US" sz="2600" b="1" dirty="0"/>
              <a:t>Punctum  </a:t>
            </a:r>
            <a:r>
              <a:rPr lang="en-US" sz="2600" b="1" dirty="0" err="1"/>
              <a:t>Remotum</a:t>
            </a:r>
            <a:endParaRPr lang="en-US" sz="2600" b="1" dirty="0"/>
          </a:p>
          <a:p>
            <a:pPr marL="0" indent="0">
              <a:buNone/>
            </a:pPr>
            <a:r>
              <a:rPr lang="en-US" sz="2600" dirty="0"/>
              <a:t>    - The  farthest  point  at which the objects can be seen</a:t>
            </a:r>
          </a:p>
          <a:p>
            <a:pPr marL="0" indent="0">
              <a:buNone/>
            </a:pPr>
            <a:r>
              <a:rPr lang="en-US" sz="2600" dirty="0"/>
              <a:t>       clearly</a:t>
            </a:r>
          </a:p>
          <a:p>
            <a:pPr marL="0" indent="0">
              <a:buNone/>
            </a:pPr>
            <a:r>
              <a:rPr lang="en-US" sz="2600" dirty="0"/>
              <a:t>    - Infinity for </a:t>
            </a:r>
            <a:r>
              <a:rPr lang="en-US" sz="2600" dirty="0" err="1"/>
              <a:t>emmetropic</a:t>
            </a:r>
            <a:r>
              <a:rPr lang="en-US" sz="2600" dirty="0"/>
              <a:t> eyes</a:t>
            </a:r>
          </a:p>
          <a:p>
            <a:pPr marL="0" indent="0">
              <a:buNone/>
            </a:pPr>
            <a:endParaRPr lang="en-US" sz="2600" dirty="0"/>
          </a:p>
          <a:p>
            <a:r>
              <a:rPr lang="en-US" sz="2600" b="1" dirty="0"/>
              <a:t>Punctum  </a:t>
            </a:r>
            <a:r>
              <a:rPr lang="en-US" sz="2600" b="1" dirty="0" err="1"/>
              <a:t>Proximum</a:t>
            </a:r>
            <a:r>
              <a:rPr lang="en-US" sz="2600" b="1" dirty="0"/>
              <a:t> </a:t>
            </a:r>
          </a:p>
          <a:p>
            <a:pPr marL="0" indent="0">
              <a:buNone/>
            </a:pPr>
            <a:r>
              <a:rPr lang="en-US" sz="2600" dirty="0"/>
              <a:t>    - The nearest point at which objects can be seen clearly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6900" y="1782171"/>
            <a:ext cx="3822700" cy="4381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410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09600" y="2286000"/>
            <a:ext cx="8077200" cy="3649133"/>
          </a:xfrm>
        </p:spPr>
        <p:txBody>
          <a:bodyPr>
            <a:noAutofit/>
          </a:bodyPr>
          <a:lstStyle/>
          <a:p>
            <a:r>
              <a:rPr lang="en-US" sz="2600" b="1" dirty="0"/>
              <a:t>Range of accommodation</a:t>
            </a:r>
            <a:r>
              <a:rPr lang="en-US" sz="2600" b="1" i="1" dirty="0"/>
              <a:t> </a:t>
            </a:r>
            <a:endParaRPr lang="en-US" sz="2600" dirty="0"/>
          </a:p>
          <a:p>
            <a:pPr marL="0" indent="0">
              <a:buNone/>
            </a:pPr>
            <a:r>
              <a:rPr lang="en-US" sz="2600" dirty="0"/>
              <a:t>    - Distance between near point and far point</a:t>
            </a:r>
          </a:p>
          <a:p>
            <a:endParaRPr lang="en-US" sz="2600" dirty="0"/>
          </a:p>
          <a:p>
            <a:r>
              <a:rPr lang="en-US" sz="2600" b="1" dirty="0"/>
              <a:t>Amplitude of accommodation</a:t>
            </a:r>
          </a:p>
          <a:p>
            <a:pPr marL="0" indent="0">
              <a:buNone/>
            </a:pPr>
            <a:r>
              <a:rPr lang="en-US" sz="2600" dirty="0"/>
              <a:t>    - The dioptric difference between near point and far</a:t>
            </a:r>
          </a:p>
          <a:p>
            <a:pPr marL="0" indent="0">
              <a:buNone/>
            </a:pPr>
            <a:r>
              <a:rPr lang="en-US" sz="2600" dirty="0"/>
              <a:t>       point</a:t>
            </a:r>
          </a:p>
          <a:p>
            <a:pPr marL="0" indent="0">
              <a:buNone/>
            </a:pPr>
            <a:r>
              <a:rPr lang="en-US" sz="2600" dirty="0"/>
              <a:t>      </a:t>
            </a:r>
            <a:r>
              <a:rPr lang="en-US" sz="2600" dirty="0">
                <a:solidFill>
                  <a:srgbClr val="00B0F0"/>
                </a:solidFill>
              </a:rPr>
              <a:t>(A= P-R)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</p:spPr>
        <p:txBody>
          <a:bodyPr>
            <a:normAutofit/>
          </a:bodyPr>
          <a:lstStyle/>
          <a:p>
            <a:r>
              <a:rPr lang="en-US" sz="3200" b="1" cap="none" dirty="0">
                <a:solidFill>
                  <a:srgbClr val="FFFF00"/>
                </a:solidFill>
                <a:latin typeface="+mn-lt"/>
              </a:rPr>
              <a:t>Amplitude of Accommodation</a:t>
            </a:r>
          </a:p>
        </p:txBody>
      </p:sp>
    </p:spTree>
    <p:extLst>
      <p:ext uri="{BB962C8B-B14F-4D97-AF65-F5344CB8AC3E}">
        <p14:creationId xmlns:p14="http://schemas.microsoft.com/office/powerpoint/2010/main" val="29525186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8229600" cy="1456267"/>
          </a:xfrm>
        </p:spPr>
        <p:txBody>
          <a:bodyPr>
            <a:normAutofit/>
          </a:bodyPr>
          <a:lstStyle/>
          <a:p>
            <a:r>
              <a:rPr lang="en-US" sz="3200" b="1" cap="none" dirty="0">
                <a:solidFill>
                  <a:srgbClr val="FFFF00"/>
                </a:solidFill>
                <a:latin typeface="+mn-lt"/>
              </a:rPr>
              <a:t>Measurement of Amplitude of Accommodation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3200400"/>
            <a:ext cx="7772400" cy="2048933"/>
          </a:xfrm>
        </p:spPr>
        <p:txBody>
          <a:bodyPr>
            <a:normAutofit/>
          </a:bodyPr>
          <a:lstStyle/>
          <a:p>
            <a:r>
              <a:rPr lang="en-US" sz="2800" b="1" dirty="0"/>
              <a:t>Push up method</a:t>
            </a:r>
          </a:p>
          <a:p>
            <a:endParaRPr lang="en-US" sz="2800" b="1" dirty="0"/>
          </a:p>
          <a:p>
            <a:r>
              <a:rPr lang="en-US" sz="2800" b="1" dirty="0"/>
              <a:t>Minus lens method</a:t>
            </a:r>
          </a:p>
        </p:txBody>
      </p:sp>
    </p:spTree>
    <p:extLst>
      <p:ext uri="{BB962C8B-B14F-4D97-AF65-F5344CB8AC3E}">
        <p14:creationId xmlns:p14="http://schemas.microsoft.com/office/powerpoint/2010/main" val="34696195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2068"/>
            <a:ext cx="8305800" cy="36491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0B0F0"/>
                </a:solidFill>
              </a:rPr>
              <a:t> Push Up Method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b="1" dirty="0"/>
              <a:t> - </a:t>
            </a:r>
            <a:r>
              <a:rPr lang="en-US" sz="2600" dirty="0"/>
              <a:t>To determine maximum amount of accommodation that</a:t>
            </a:r>
          </a:p>
          <a:p>
            <a:pPr marL="0" indent="0">
              <a:buNone/>
            </a:pPr>
            <a:r>
              <a:rPr lang="en-US" sz="2600" dirty="0"/>
              <a:t>   eyes are capable of producing individually or together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r>
              <a:rPr lang="en-US" sz="2600" dirty="0"/>
              <a:t>- Done by RAF Rule, Livingstone Binocular Gauge, </a:t>
            </a:r>
          </a:p>
          <a:p>
            <a:pPr marL="0" indent="0">
              <a:buNone/>
            </a:pPr>
            <a:r>
              <a:rPr lang="en-US" sz="2600" dirty="0"/>
              <a:t>  Prince Rule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8305800" cy="1456267"/>
          </a:xfrm>
        </p:spPr>
        <p:txBody>
          <a:bodyPr>
            <a:normAutofit/>
          </a:bodyPr>
          <a:lstStyle/>
          <a:p>
            <a:r>
              <a:rPr lang="en-US" sz="3200" b="1" cap="none" dirty="0">
                <a:solidFill>
                  <a:srgbClr val="FFFF00"/>
                </a:solidFill>
                <a:latin typeface="+mn-lt"/>
              </a:rPr>
              <a:t>Measurement of Amplitude of Accommodation</a:t>
            </a:r>
          </a:p>
        </p:txBody>
      </p:sp>
    </p:spTree>
    <p:extLst>
      <p:ext uri="{BB962C8B-B14F-4D97-AF65-F5344CB8AC3E}">
        <p14:creationId xmlns:p14="http://schemas.microsoft.com/office/powerpoint/2010/main" val="25042087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ntent Placeholder 1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458" y="86866"/>
            <a:ext cx="2957746" cy="364966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696" y="0"/>
            <a:ext cx="2781059" cy="498213"/>
          </a:xfrm>
        </p:spPr>
        <p:txBody>
          <a:bodyPr>
            <a:normAutofit fontScale="90000"/>
          </a:bodyPr>
          <a:lstStyle/>
          <a:p>
            <a:r>
              <a:rPr lang="en-US" b="1" cap="none" dirty="0">
                <a:solidFill>
                  <a:srgbClr val="00B0F0"/>
                </a:solidFill>
              </a:rPr>
              <a:t>Royal air force rule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990600" y="689570"/>
            <a:ext cx="2895600" cy="198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817960" y="2968665"/>
            <a:ext cx="38782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Wing like support that fits over nose and rests against lower orbital margins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1756256" y="1512063"/>
            <a:ext cx="2206144" cy="465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988802" y="1307068"/>
            <a:ext cx="2057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Test chart 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2601848" y="3048000"/>
            <a:ext cx="1208152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962400" y="522681"/>
            <a:ext cx="2438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Metal rod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90950" y="4013472"/>
            <a:ext cx="5219700" cy="1200329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1</a:t>
            </a:r>
            <a:r>
              <a:rPr lang="en-US" sz="2400" baseline="30000" dirty="0"/>
              <a:t>st</a:t>
            </a:r>
            <a:r>
              <a:rPr lang="en-US" sz="2400" dirty="0"/>
              <a:t>  side : divided into cm for NPA</a:t>
            </a:r>
          </a:p>
          <a:p>
            <a:r>
              <a:rPr lang="en-US" sz="2400" dirty="0"/>
              <a:t>2</a:t>
            </a:r>
            <a:r>
              <a:rPr lang="en-US" sz="2400" baseline="30000" dirty="0"/>
              <a:t>nd</a:t>
            </a:r>
            <a:r>
              <a:rPr lang="en-US" sz="2400" dirty="0"/>
              <a:t> side : divided into diopter(NPA in D)</a:t>
            </a:r>
          </a:p>
          <a:p>
            <a:r>
              <a:rPr lang="en-US" sz="2400" dirty="0"/>
              <a:t>3</a:t>
            </a:r>
            <a:r>
              <a:rPr lang="en-US" sz="2400" baseline="30000" dirty="0"/>
              <a:t>rd</a:t>
            </a:r>
            <a:r>
              <a:rPr lang="en-US" sz="2400" dirty="0"/>
              <a:t> side : age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459" y="3927252"/>
            <a:ext cx="2920296" cy="2778348"/>
          </a:xfrm>
          <a:prstGeom prst="rect">
            <a:avLst/>
          </a:prstGeom>
        </p:spPr>
      </p:pic>
      <p:sp>
        <p:nvSpPr>
          <p:cNvPr id="22" name="Title 1"/>
          <p:cNvSpPr txBox="1">
            <a:spLocks/>
          </p:cNvSpPr>
          <p:nvPr/>
        </p:nvSpPr>
        <p:spPr>
          <a:xfrm>
            <a:off x="434696" y="3886200"/>
            <a:ext cx="2781059" cy="49821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cap="none" dirty="0">
                <a:solidFill>
                  <a:srgbClr val="00B0F0"/>
                </a:solidFill>
              </a:rPr>
              <a:t>Prince Rule</a:t>
            </a:r>
          </a:p>
        </p:txBody>
      </p:sp>
    </p:spTree>
    <p:extLst>
      <p:ext uri="{BB962C8B-B14F-4D97-AF65-F5344CB8AC3E}">
        <p14:creationId xmlns:p14="http://schemas.microsoft.com/office/powerpoint/2010/main" val="22972140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1860"/>
            <a:ext cx="7772400" cy="1456267"/>
          </a:xfrm>
        </p:spPr>
        <p:txBody>
          <a:bodyPr>
            <a:normAutofit/>
          </a:bodyPr>
          <a:lstStyle/>
          <a:p>
            <a:r>
              <a:rPr lang="en-US" sz="3200" b="1" cap="none" dirty="0">
                <a:solidFill>
                  <a:srgbClr val="FFFF00"/>
                </a:solidFill>
              </a:rPr>
              <a:t>Procedure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37267"/>
            <a:ext cx="7772400" cy="3649133"/>
          </a:xfrm>
        </p:spPr>
        <p:txBody>
          <a:bodyPr>
            <a:normAutofit/>
          </a:bodyPr>
          <a:lstStyle/>
          <a:p>
            <a:r>
              <a:rPr lang="en-US" sz="2600" dirty="0"/>
              <a:t>Near visual acuity chart placed on near point rod</a:t>
            </a:r>
          </a:p>
          <a:p>
            <a:endParaRPr lang="en-US" sz="2600" dirty="0"/>
          </a:p>
          <a:p>
            <a:r>
              <a:rPr lang="en-US" sz="2600" dirty="0"/>
              <a:t>Direct patient’s attention to 20/20 line of letters on near point card</a:t>
            </a:r>
          </a:p>
          <a:p>
            <a:endParaRPr lang="en-US" sz="2600" dirty="0"/>
          </a:p>
          <a:p>
            <a:r>
              <a:rPr lang="en-US" sz="2600" dirty="0"/>
              <a:t>Patient left eye occluded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173400"/>
            <a:ext cx="3200400" cy="1834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9892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Near point card brought closer to patient (2-3 inches per second)</a:t>
            </a:r>
          </a:p>
          <a:p>
            <a:endParaRPr lang="en-US" sz="2600" dirty="0"/>
          </a:p>
          <a:p>
            <a:r>
              <a:rPr lang="en-US" sz="2600" dirty="0"/>
              <a:t>Patient instructed to keep the letters as clear as possible and report  when it blurs</a:t>
            </a:r>
          </a:p>
          <a:p>
            <a:endParaRPr lang="en-US" sz="2600" dirty="0"/>
          </a:p>
          <a:p>
            <a:r>
              <a:rPr lang="en-US" sz="2600" dirty="0"/>
              <a:t>Prompt the patient to clear the target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4405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/>
              <a:t>Stop when patient can no longer clear the print within 2 to 3 seconds of viewing</a:t>
            </a:r>
          </a:p>
          <a:p>
            <a:endParaRPr lang="en-US" sz="2600" dirty="0"/>
          </a:p>
          <a:p>
            <a:r>
              <a:rPr lang="en-US" sz="2600" dirty="0"/>
              <a:t>Record the dioptric points on the near point rod that corresponds with the blur</a:t>
            </a:r>
          </a:p>
          <a:p>
            <a:endParaRPr lang="en-US" sz="2600" dirty="0"/>
          </a:p>
          <a:p>
            <a:r>
              <a:rPr lang="en-US" sz="2600" dirty="0"/>
              <a:t>Procedure repeated for left eye</a:t>
            </a:r>
          </a:p>
        </p:txBody>
      </p:sp>
    </p:spTree>
    <p:extLst>
      <p:ext uri="{BB962C8B-B14F-4D97-AF65-F5344CB8AC3E}">
        <p14:creationId xmlns:p14="http://schemas.microsoft.com/office/powerpoint/2010/main" val="15702884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96900" indent="-514350">
              <a:lnSpc>
                <a:spcPct val="80000"/>
              </a:lnSpc>
              <a:spcAft>
                <a:spcPts val="13"/>
              </a:spcAft>
              <a:buFont typeface="Wingdings" panose="05000000000000000000" pitchFamily="2" charset="2"/>
              <a:buChar char="v"/>
            </a:pPr>
            <a:r>
              <a:rPr lang="en-US" sz="2800" dirty="0"/>
              <a:t>Hofstetter formulae for expected amplitude as a function of age (using the data of </a:t>
            </a:r>
            <a:r>
              <a:rPr lang="en-US" sz="2800" dirty="0" err="1"/>
              <a:t>Donders</a:t>
            </a:r>
            <a:r>
              <a:rPr lang="en-US" sz="2800" dirty="0"/>
              <a:t>, Duane and Kaufman)</a:t>
            </a:r>
            <a:endParaRPr lang="en-US" sz="2800" b="1" i="1" dirty="0"/>
          </a:p>
          <a:p>
            <a:pPr marL="736600" lvl="1" indent="-342900">
              <a:lnSpc>
                <a:spcPct val="80000"/>
              </a:lnSpc>
              <a:spcAft>
                <a:spcPts val="13"/>
              </a:spcAft>
            </a:pPr>
            <a:r>
              <a:rPr lang="en-US" sz="2600" dirty="0"/>
              <a:t>Maximum amplitude = 25 - 0.4(age)</a:t>
            </a:r>
          </a:p>
          <a:p>
            <a:pPr marL="736600" lvl="1" indent="-342900">
              <a:lnSpc>
                <a:spcPct val="80000"/>
              </a:lnSpc>
              <a:spcAft>
                <a:spcPts val="13"/>
              </a:spcAft>
              <a:buFont typeface="Wingdings" pitchFamily="2" charset="2"/>
              <a:buNone/>
            </a:pPr>
            <a:endParaRPr lang="en-US" sz="2600" dirty="0"/>
          </a:p>
          <a:p>
            <a:pPr marL="736600" lvl="1" indent="-342900">
              <a:lnSpc>
                <a:spcPct val="80000"/>
              </a:lnSpc>
              <a:spcAft>
                <a:spcPts val="13"/>
              </a:spcAft>
            </a:pPr>
            <a:r>
              <a:rPr lang="en-US" sz="2600" dirty="0"/>
              <a:t>Probable amplitude = 18.5 - 0.3(age)</a:t>
            </a:r>
          </a:p>
          <a:p>
            <a:pPr marL="736600" lvl="1" indent="-342900">
              <a:lnSpc>
                <a:spcPct val="80000"/>
              </a:lnSpc>
              <a:spcAft>
                <a:spcPts val="13"/>
              </a:spcAft>
              <a:buFont typeface="Wingdings" pitchFamily="2" charset="2"/>
              <a:buNone/>
            </a:pPr>
            <a:endParaRPr lang="en-US" sz="2600" dirty="0"/>
          </a:p>
          <a:p>
            <a:pPr marL="736600" lvl="1" indent="-342900">
              <a:lnSpc>
                <a:spcPct val="80000"/>
              </a:lnSpc>
              <a:spcAft>
                <a:spcPts val="13"/>
              </a:spcAft>
            </a:pPr>
            <a:r>
              <a:rPr lang="en-US" sz="2600" dirty="0"/>
              <a:t>Minimum amplitude = 15 - 0.25(age)</a:t>
            </a:r>
          </a:p>
          <a:p>
            <a:endParaRPr lang="en-US" sz="2600" dirty="0"/>
          </a:p>
        </p:txBody>
      </p:sp>
      <p:sp>
        <p:nvSpPr>
          <p:cNvPr id="5" name="Rectangle 4"/>
          <p:cNvSpPr/>
          <p:nvPr/>
        </p:nvSpPr>
        <p:spPr>
          <a:xfrm>
            <a:off x="342900" y="846668"/>
            <a:ext cx="8001000" cy="1295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</a:rPr>
              <a:t>Formula to determine Amplitude of Accommodation</a:t>
            </a:r>
          </a:p>
        </p:txBody>
      </p:sp>
    </p:spTree>
    <p:extLst>
      <p:ext uri="{BB962C8B-B14F-4D97-AF65-F5344CB8AC3E}">
        <p14:creationId xmlns:p14="http://schemas.microsoft.com/office/powerpoint/2010/main" val="28739010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cap="none" dirty="0">
                <a:solidFill>
                  <a:srgbClr val="FFFF00"/>
                </a:solidFill>
              </a:rPr>
              <a:t>Example 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8800"/>
            <a:ext cx="7772400" cy="4038601"/>
          </a:xfrm>
        </p:spPr>
        <p:txBody>
          <a:bodyPr>
            <a:noAutofit/>
          </a:bodyPr>
          <a:lstStyle/>
          <a:p>
            <a:r>
              <a:rPr lang="en-US" sz="2600" dirty="0"/>
              <a:t>For 20 years old patient </a:t>
            </a:r>
          </a:p>
          <a:p>
            <a:pPr marL="0" indent="0">
              <a:buNone/>
            </a:pPr>
            <a:r>
              <a:rPr lang="en-US" sz="2600" dirty="0"/>
              <a:t>   </a:t>
            </a:r>
            <a:r>
              <a:rPr lang="en-US" sz="2600" b="1" dirty="0"/>
              <a:t>Minimum AA </a:t>
            </a:r>
            <a:r>
              <a:rPr lang="en-US" sz="2600" dirty="0"/>
              <a:t>is given by :</a:t>
            </a:r>
          </a:p>
          <a:p>
            <a:pPr marL="0" indent="0">
              <a:buNone/>
            </a:pPr>
            <a:r>
              <a:rPr lang="en-US" sz="2600" dirty="0"/>
              <a:t>    15 – 0.25 *age= 15 – 0.25 *20</a:t>
            </a:r>
          </a:p>
          <a:p>
            <a:pPr marL="0" indent="0">
              <a:buNone/>
            </a:pPr>
            <a:r>
              <a:rPr lang="en-US" sz="2600" dirty="0"/>
              <a:t>                              = 10 DS</a:t>
            </a:r>
          </a:p>
          <a:p>
            <a:pPr marL="0" indent="0">
              <a:buNone/>
            </a:pPr>
            <a:r>
              <a:rPr lang="en-US" sz="2600" dirty="0"/>
              <a:t>    </a:t>
            </a:r>
            <a:r>
              <a:rPr lang="en-US" sz="2600" b="1" dirty="0"/>
              <a:t>NPA</a:t>
            </a:r>
            <a:r>
              <a:rPr lang="en-US" sz="2600" dirty="0"/>
              <a:t> = 1 /10</a:t>
            </a:r>
          </a:p>
          <a:p>
            <a:pPr marL="0" indent="0">
              <a:buNone/>
            </a:pPr>
            <a:r>
              <a:rPr lang="en-US" sz="2600" dirty="0"/>
              <a:t>            = 0.1m</a:t>
            </a:r>
          </a:p>
          <a:p>
            <a:pPr marL="0" indent="0">
              <a:buNone/>
            </a:pPr>
            <a:r>
              <a:rPr lang="en-US" sz="2600" dirty="0"/>
              <a:t>            = 0.1 *100 cm</a:t>
            </a:r>
          </a:p>
          <a:p>
            <a:pPr marL="0" indent="0">
              <a:buNone/>
            </a:pPr>
            <a:r>
              <a:rPr lang="en-US" sz="2600" dirty="0"/>
              <a:t>            = 10 cm</a:t>
            </a:r>
          </a:p>
        </p:txBody>
      </p:sp>
    </p:spTree>
    <p:extLst>
      <p:ext uri="{BB962C8B-B14F-4D97-AF65-F5344CB8AC3E}">
        <p14:creationId xmlns:p14="http://schemas.microsoft.com/office/powerpoint/2010/main" val="14733115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cap="none" dirty="0">
                <a:solidFill>
                  <a:srgbClr val="00B0F0"/>
                </a:solidFill>
              </a:rPr>
              <a:t>Minus lens method/ </a:t>
            </a:r>
            <a:r>
              <a:rPr lang="en-US" sz="3200" b="1" cap="none" dirty="0" err="1">
                <a:solidFill>
                  <a:srgbClr val="00B0F0"/>
                </a:solidFill>
              </a:rPr>
              <a:t>Sheard’s</a:t>
            </a:r>
            <a:r>
              <a:rPr lang="en-US" sz="3200" b="1" cap="none" dirty="0">
                <a:solidFill>
                  <a:srgbClr val="00B0F0"/>
                </a:solidFill>
              </a:rPr>
              <a:t>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065868"/>
            <a:ext cx="7772400" cy="3649133"/>
          </a:xfrm>
        </p:spPr>
        <p:txBody>
          <a:bodyPr>
            <a:normAutofit/>
          </a:bodyPr>
          <a:lstStyle/>
          <a:p>
            <a:r>
              <a:rPr lang="en-US" sz="2600" dirty="0"/>
              <a:t>Each eye is tested </a:t>
            </a:r>
            <a:r>
              <a:rPr lang="en-US" sz="2600" dirty="0" err="1"/>
              <a:t>monocularly</a:t>
            </a:r>
            <a:r>
              <a:rPr lang="en-US" sz="2600" dirty="0"/>
              <a:t> first</a:t>
            </a:r>
          </a:p>
          <a:p>
            <a:endParaRPr lang="en-US" sz="2600" dirty="0"/>
          </a:p>
          <a:p>
            <a:r>
              <a:rPr lang="en-US" sz="2600" dirty="0"/>
              <a:t>Then  tested binocularly</a:t>
            </a:r>
          </a:p>
          <a:p>
            <a:endParaRPr lang="en-US" sz="2600" dirty="0"/>
          </a:p>
          <a:p>
            <a:r>
              <a:rPr lang="en-US" sz="2600" dirty="0"/>
              <a:t>Full refractive correction worn by patient</a:t>
            </a:r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928376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218267"/>
            <a:ext cx="7772400" cy="3649133"/>
          </a:xfrm>
        </p:spPr>
        <p:txBody>
          <a:bodyPr>
            <a:normAutofit/>
          </a:bodyPr>
          <a:lstStyle/>
          <a:p>
            <a:r>
              <a:rPr lang="en-US" sz="2600" dirty="0"/>
              <a:t>Pt. asked to fixate 6/60 target at 6m</a:t>
            </a:r>
          </a:p>
          <a:p>
            <a:endParaRPr lang="en-US" sz="2600" dirty="0"/>
          </a:p>
          <a:p>
            <a:r>
              <a:rPr lang="en-US" sz="2600" dirty="0"/>
              <a:t>Minus lenses added progressively till the target can be seen clearly or patient first reports blur</a:t>
            </a:r>
          </a:p>
          <a:p>
            <a:endParaRPr lang="en-US" sz="2600" dirty="0"/>
          </a:p>
          <a:p>
            <a:r>
              <a:rPr lang="en-US" sz="2600" dirty="0"/>
              <a:t>Power of concave lens = AA in diopter</a:t>
            </a:r>
          </a:p>
          <a:p>
            <a:pPr marL="0" indent="0"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0582542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01756"/>
            <a:ext cx="7772400" cy="3689446"/>
          </a:xfrm>
        </p:spPr>
        <p:txBody>
          <a:bodyPr>
            <a:noAutofit/>
          </a:bodyPr>
          <a:lstStyle/>
          <a:p>
            <a:r>
              <a:rPr lang="en-US" sz="2600" dirty="0"/>
              <a:t>If amplitude of accommodation is  insufficient for age</a:t>
            </a:r>
          </a:p>
          <a:p>
            <a:pPr marL="0" indent="0">
              <a:buNone/>
            </a:pPr>
            <a:r>
              <a:rPr lang="en-US" sz="2600" dirty="0"/>
              <a:t>                      </a:t>
            </a:r>
            <a:r>
              <a:rPr lang="en-US" sz="2600" dirty="0">
                <a:solidFill>
                  <a:srgbClr val="00B0F0"/>
                </a:solidFill>
              </a:rPr>
              <a:t>Accommodative Insufficiency</a:t>
            </a:r>
          </a:p>
          <a:p>
            <a:r>
              <a:rPr lang="en-US" sz="2600" b="1" dirty="0">
                <a:solidFill>
                  <a:schemeClr val="tx1"/>
                </a:solidFill>
              </a:rPr>
              <a:t>What does the patient complain ?</a:t>
            </a:r>
          </a:p>
          <a:p>
            <a:pPr marL="0" indent="0">
              <a:buNone/>
            </a:pPr>
            <a:r>
              <a:rPr lang="en-US" sz="2600" b="1" dirty="0">
                <a:solidFill>
                  <a:schemeClr val="tx1"/>
                </a:solidFill>
              </a:rPr>
              <a:t>    </a:t>
            </a:r>
            <a:r>
              <a:rPr lang="en-US" sz="2600" b="1" dirty="0"/>
              <a:t>“ </a:t>
            </a:r>
            <a:r>
              <a:rPr lang="en-US" sz="2600" i="1" dirty="0"/>
              <a:t>The letters become blurred while reading </a:t>
            </a:r>
          </a:p>
          <a:p>
            <a:pPr marL="0" indent="0">
              <a:buNone/>
            </a:pPr>
            <a:r>
              <a:rPr lang="en-US" sz="2600" i="1" dirty="0"/>
              <a:t>       and it becomes difficult to see near objects</a:t>
            </a:r>
            <a:r>
              <a:rPr lang="en-US" sz="2600" dirty="0"/>
              <a:t>”</a:t>
            </a:r>
          </a:p>
          <a:p>
            <a:pPr marL="0" indent="0">
              <a:buNone/>
            </a:pPr>
            <a:endParaRPr lang="en-US" sz="2600" b="1" dirty="0"/>
          </a:p>
          <a:p>
            <a:r>
              <a:rPr lang="en-US" sz="2600" dirty="0"/>
              <a:t>So, the patient should be treated with push up</a:t>
            </a:r>
          </a:p>
          <a:p>
            <a:pPr marL="0" indent="0">
              <a:buNone/>
            </a:pPr>
            <a:r>
              <a:rPr lang="en-US" sz="2600" dirty="0"/>
              <a:t>    therapy of Hart-Chart Rock </a:t>
            </a:r>
          </a:p>
        </p:txBody>
      </p:sp>
      <p:sp>
        <p:nvSpPr>
          <p:cNvPr id="4" name="Right Arrow 3"/>
          <p:cNvSpPr/>
          <p:nvPr/>
        </p:nvSpPr>
        <p:spPr>
          <a:xfrm>
            <a:off x="838200" y="2438400"/>
            <a:ext cx="1143000" cy="4846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5426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4552" y="601009"/>
            <a:ext cx="7772400" cy="1456267"/>
          </a:xfrm>
        </p:spPr>
        <p:txBody>
          <a:bodyPr>
            <a:normAutofit/>
          </a:bodyPr>
          <a:lstStyle/>
          <a:p>
            <a:r>
              <a:rPr lang="en-US" sz="3200" b="1" cap="none" dirty="0">
                <a:solidFill>
                  <a:srgbClr val="FFFF00"/>
                </a:solidFill>
              </a:rPr>
              <a:t>Accommodation insufficiency &amp; presbyopia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2035485"/>
              </p:ext>
            </p:extLst>
          </p:nvPr>
        </p:nvGraphicFramePr>
        <p:xfrm>
          <a:off x="838200" y="2057276"/>
          <a:ext cx="7010400" cy="4191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58372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AI</a:t>
                      </a:r>
                      <a:endParaRPr lang="en-US" sz="32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PRESBYOPIA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448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Accommodative power is significantly less than the normal physiological limit for the patient’s age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 Physiological insufficiency of accommodation is normal for age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70C0">
                            <a:tint val="66000"/>
                            <a:satMod val="160000"/>
                          </a:srgbClr>
                        </a:gs>
                        <a:gs pos="50000">
                          <a:srgbClr val="0070C0">
                            <a:tint val="44500"/>
                            <a:satMod val="160000"/>
                          </a:srgbClr>
                        </a:gs>
                        <a:gs pos="100000">
                          <a:srgbClr val="0070C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7804">
                <a:tc>
                  <a:txBody>
                    <a:bodyPr/>
                    <a:lstStyle/>
                    <a:p>
                      <a:r>
                        <a:rPr lang="en-US" sz="2400" dirty="0" err="1"/>
                        <a:t>Asthenopic</a:t>
                      </a:r>
                      <a:r>
                        <a:rPr lang="en-US" sz="2400" dirty="0"/>
                        <a:t> symptoms are more prominent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Symptom</a:t>
                      </a:r>
                      <a:r>
                        <a:rPr lang="en-US" sz="2400" baseline="0" dirty="0"/>
                        <a:t>s of decreased near VA is more prominent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70C0">
                            <a:tint val="66000"/>
                            <a:satMod val="160000"/>
                          </a:srgbClr>
                        </a:gs>
                        <a:gs pos="50000">
                          <a:srgbClr val="0070C0">
                            <a:tint val="44500"/>
                            <a:satMod val="160000"/>
                          </a:srgbClr>
                        </a:gs>
                        <a:gs pos="100000">
                          <a:srgbClr val="0070C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5409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89467"/>
            <a:ext cx="7772400" cy="1456267"/>
          </a:xfrm>
        </p:spPr>
        <p:txBody>
          <a:bodyPr/>
          <a:lstStyle/>
          <a:p>
            <a:r>
              <a:rPr lang="en-US" b="1" cap="none" dirty="0">
                <a:solidFill>
                  <a:srgbClr val="FFFF00"/>
                </a:solidFill>
              </a:rPr>
              <a:t>Amplitude of accommodation and 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117601"/>
            <a:ext cx="8077200" cy="143933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sz="2600" dirty="0"/>
              <a:t>The amplitude of accommodation declines throughout life until at about 50 or 60 years of age when it becomes zero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819400"/>
            <a:ext cx="4395786" cy="38024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819400"/>
            <a:ext cx="4400550" cy="38024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514016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209800"/>
            <a:ext cx="7772400" cy="3649133"/>
          </a:xfrm>
        </p:spPr>
        <p:txBody>
          <a:bodyPr>
            <a:normAutofit/>
          </a:bodyPr>
          <a:lstStyle/>
          <a:p>
            <a:pPr marL="368300">
              <a:lnSpc>
                <a:spcPct val="80000"/>
              </a:lnSpc>
            </a:pPr>
            <a:r>
              <a:rPr lang="en-US" sz="2600" b="1" dirty="0">
                <a:solidFill>
                  <a:srgbClr val="00B0F0"/>
                </a:solidFill>
              </a:rPr>
              <a:t>Rule of 4’s</a:t>
            </a:r>
          </a:p>
          <a:p>
            <a:pPr marL="736600" lvl="1" indent="-342900">
              <a:lnSpc>
                <a:spcPct val="80000"/>
              </a:lnSpc>
              <a:buFont typeface="Wingdings" pitchFamily="2" charset="2"/>
              <a:buNone/>
            </a:pPr>
            <a:r>
              <a:rPr lang="en-US" sz="2600" dirty="0"/>
              <a:t>Amplitude= 4x4-(Age/4)</a:t>
            </a:r>
          </a:p>
          <a:p>
            <a:pPr marL="736600" lvl="1" indent="-342900">
              <a:lnSpc>
                <a:spcPct val="80000"/>
              </a:lnSpc>
              <a:buFont typeface="Wingdings" pitchFamily="2" charset="2"/>
              <a:buNone/>
            </a:pPr>
            <a:endParaRPr lang="en-US" sz="2600" dirty="0"/>
          </a:p>
          <a:p>
            <a:pPr marL="736600" lvl="1" indent="-342900">
              <a:lnSpc>
                <a:spcPct val="80000"/>
              </a:lnSpc>
              <a:buFont typeface="Wingdings" pitchFamily="2" charset="2"/>
              <a:buNone/>
            </a:pPr>
            <a:r>
              <a:rPr lang="en-US" sz="2600" dirty="0"/>
              <a:t>Example:</a:t>
            </a:r>
          </a:p>
          <a:p>
            <a:pPr marL="736600" lvl="1" indent="-342900">
              <a:lnSpc>
                <a:spcPct val="80000"/>
              </a:lnSpc>
              <a:buFont typeface="Wingdings" pitchFamily="2" charset="2"/>
              <a:buNone/>
            </a:pPr>
            <a:r>
              <a:rPr lang="en-US" sz="2600" dirty="0"/>
              <a:t>             Age of 20,</a:t>
            </a:r>
          </a:p>
          <a:p>
            <a:pPr marL="736600" lvl="1" indent="-342900">
              <a:lnSpc>
                <a:spcPct val="80000"/>
              </a:lnSpc>
              <a:buFont typeface="Wingdings" pitchFamily="2" charset="2"/>
              <a:buNone/>
            </a:pPr>
            <a:r>
              <a:rPr lang="en-US" sz="2600" dirty="0"/>
              <a:t>             Amplitude = 16-20/4</a:t>
            </a:r>
          </a:p>
          <a:p>
            <a:pPr marL="736600" lvl="1" indent="-342900">
              <a:lnSpc>
                <a:spcPct val="80000"/>
              </a:lnSpc>
              <a:buFont typeface="Wingdings" pitchFamily="2" charset="2"/>
              <a:buNone/>
            </a:pPr>
            <a:r>
              <a:rPr lang="en-US" sz="2600" dirty="0"/>
              <a:t>                                 = 11 diopters</a:t>
            </a:r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524933"/>
            <a:ext cx="7772400" cy="1456267"/>
          </a:xfrm>
        </p:spPr>
        <p:txBody>
          <a:bodyPr/>
          <a:lstStyle/>
          <a:p>
            <a:r>
              <a:rPr lang="en-US" b="1" cap="none" dirty="0">
                <a:solidFill>
                  <a:srgbClr val="FFFF00"/>
                </a:solidFill>
              </a:rPr>
              <a:t>Amplitude of accommodation and age</a:t>
            </a:r>
          </a:p>
        </p:txBody>
      </p:sp>
    </p:spTree>
    <p:extLst>
      <p:ext uri="{BB962C8B-B14F-4D97-AF65-F5344CB8AC3E}">
        <p14:creationId xmlns:p14="http://schemas.microsoft.com/office/powerpoint/2010/main" val="36471884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1905000"/>
            <a:ext cx="8763000" cy="4114800"/>
          </a:xfrm>
        </p:spPr>
        <p:txBody>
          <a:bodyPr>
            <a:no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600" cap="none" dirty="0"/>
              <a:t>Subjective measurements overestimate true</a:t>
            </a:r>
          </a:p>
          <a:p>
            <a:r>
              <a:rPr lang="en-US" sz="2600" cap="none" dirty="0"/>
              <a:t>    accommodative amplitude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600" cap="none" dirty="0"/>
              <a:t>Reasons why subjective measurement of accommodation should be avoided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2600" cap="none" dirty="0"/>
          </a:p>
          <a:p>
            <a:r>
              <a:rPr lang="en-US" sz="2600" cap="none" dirty="0"/>
              <a:t># The endpoint of the subjective push-up test requires a  </a:t>
            </a:r>
          </a:p>
          <a:p>
            <a:r>
              <a:rPr lang="en-US" sz="2600" cap="none" dirty="0"/>
              <a:t>   subjective evaluation of best image focus by the subject </a:t>
            </a:r>
          </a:p>
          <a:p>
            <a:r>
              <a:rPr lang="en-US" sz="2600" cap="none" dirty="0"/>
              <a:t>   and this endpoint varies between individuals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381000"/>
            <a:ext cx="7696200" cy="1219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00"/>
                </a:solidFill>
              </a:rPr>
              <a:t>Subjective measurement of AA: Weak points</a:t>
            </a:r>
          </a:p>
        </p:txBody>
      </p:sp>
    </p:spTree>
    <p:extLst>
      <p:ext uri="{BB962C8B-B14F-4D97-AF65-F5344CB8AC3E}">
        <p14:creationId xmlns:p14="http://schemas.microsoft.com/office/powerpoint/2010/main" val="37817231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534399" cy="5791200"/>
          </a:xfrm>
        </p:spPr>
        <p:txBody>
          <a:bodyPr>
            <a:normAutofit/>
          </a:bodyPr>
          <a:lstStyle/>
          <a:p>
            <a:r>
              <a:rPr lang="en-US" sz="2600" cap="none" dirty="0"/>
              <a:t># Subjective evaluation influenced by depth of focus, visual </a:t>
            </a:r>
          </a:p>
          <a:p>
            <a:r>
              <a:rPr lang="en-US" sz="2600" cap="none" dirty="0"/>
              <a:t>   acuity, contrast sensitivity of the eye, and contrast of the </a:t>
            </a:r>
          </a:p>
          <a:p>
            <a:r>
              <a:rPr lang="en-US" sz="2600" cap="none" dirty="0"/>
              <a:t>   image</a:t>
            </a:r>
          </a:p>
          <a:p>
            <a:r>
              <a:rPr lang="en-US" sz="2600" cap="none" dirty="0"/>
              <a:t>    For example</a:t>
            </a:r>
          </a:p>
          <a:p>
            <a:r>
              <a:rPr lang="en-US" sz="2600" cap="none" dirty="0"/>
              <a:t>  - A dimly illuminated reading chart may provide a poor  </a:t>
            </a:r>
          </a:p>
          <a:p>
            <a:r>
              <a:rPr lang="en-US" sz="2600" cap="none" dirty="0"/>
              <a:t>    stimulus to accommodate </a:t>
            </a:r>
          </a:p>
          <a:p>
            <a:r>
              <a:rPr lang="en-US" sz="2600" cap="none" dirty="0"/>
              <a:t>  - Different levels of illumination alter pupil diameter and </a:t>
            </a:r>
          </a:p>
          <a:p>
            <a:r>
              <a:rPr lang="en-US" sz="2600" cap="none" dirty="0"/>
              <a:t>    therefore depth of focus of the eye thus influencing the </a:t>
            </a:r>
          </a:p>
          <a:p>
            <a:r>
              <a:rPr lang="en-US" sz="2600" cap="none" dirty="0"/>
              <a:t>    near point of clear vision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9423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14400"/>
            <a:ext cx="8534399" cy="5943600"/>
          </a:xfrm>
        </p:spPr>
        <p:txBody>
          <a:bodyPr>
            <a:normAutofit/>
          </a:bodyPr>
          <a:lstStyle/>
          <a:p>
            <a:r>
              <a:rPr lang="en-US" sz="2600" cap="none" dirty="0"/>
              <a:t># Measurements confounded by the increasing angular</a:t>
            </a:r>
          </a:p>
          <a:p>
            <a:r>
              <a:rPr lang="en-US" sz="2600" cap="none" dirty="0"/>
              <a:t>   </a:t>
            </a:r>
            <a:r>
              <a:rPr lang="en-US" sz="2600" cap="none" dirty="0" err="1"/>
              <a:t>subtense</a:t>
            </a:r>
            <a:r>
              <a:rPr lang="en-US" sz="2600" cap="none" dirty="0"/>
              <a:t> of the object</a:t>
            </a:r>
          </a:p>
          <a:p>
            <a:r>
              <a:rPr lang="en-US" sz="2600" cap="none" dirty="0"/>
              <a:t>  -  As a reading chart is brought closer to the eye, this results </a:t>
            </a:r>
          </a:p>
          <a:p>
            <a:r>
              <a:rPr lang="en-US" sz="2600" cap="none" dirty="0"/>
              <a:t>    in an increased retinal image size and hence increased </a:t>
            </a:r>
          </a:p>
          <a:p>
            <a:r>
              <a:rPr lang="en-US" sz="2600" cap="none" dirty="0"/>
              <a:t>    legibility of the letters</a:t>
            </a:r>
          </a:p>
          <a:p>
            <a:endParaRPr lang="en-US" sz="2600" cap="none" dirty="0"/>
          </a:p>
          <a:p>
            <a:r>
              <a:rPr lang="en-US" sz="2600" cap="none" dirty="0"/>
              <a:t># Inaccurate because of the lag of accommodation</a:t>
            </a:r>
          </a:p>
          <a:p>
            <a:r>
              <a:rPr lang="en-US" sz="2600" cap="none" dirty="0"/>
              <a:t>    - Accommodative  response of the eye lags behind the </a:t>
            </a:r>
          </a:p>
          <a:p>
            <a:r>
              <a:rPr lang="en-US" sz="2600" cap="none" dirty="0"/>
              <a:t>      stimulus and that this lag increases as the stimulus </a:t>
            </a:r>
          </a:p>
          <a:p>
            <a:r>
              <a:rPr lang="en-US" sz="2600" cap="none" dirty="0"/>
              <a:t>      amplitude increases</a:t>
            </a:r>
          </a:p>
        </p:txBody>
      </p:sp>
    </p:spTree>
    <p:extLst>
      <p:ext uri="{BB962C8B-B14F-4D97-AF65-F5344CB8AC3E}">
        <p14:creationId xmlns:p14="http://schemas.microsoft.com/office/powerpoint/2010/main" val="37400439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600" y="2590800"/>
            <a:ext cx="7772400" cy="5028181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600" cap="none" dirty="0"/>
              <a:t> Provide a true measure of accommodative amplitude of the eye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600" cap="none" dirty="0"/>
              <a:t>Can be done statically or dynamically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600" cap="none" dirty="0" err="1"/>
              <a:t>Autorefractors</a:t>
            </a:r>
            <a:r>
              <a:rPr lang="en-US" sz="2600" cap="none" dirty="0"/>
              <a:t>, refractometers or </a:t>
            </a:r>
            <a:r>
              <a:rPr lang="en-US" sz="2600" cap="none" dirty="0" err="1"/>
              <a:t>aberrometers</a:t>
            </a:r>
            <a:r>
              <a:rPr lang="en-US" sz="2600" cap="none" dirty="0"/>
              <a:t> are suitable instruments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1447800" y="762000"/>
            <a:ext cx="5867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</a:rPr>
              <a:t>Objective Methods of Measuring AA</a:t>
            </a:r>
          </a:p>
        </p:txBody>
      </p:sp>
    </p:spTree>
    <p:extLst>
      <p:ext uri="{BB962C8B-B14F-4D97-AF65-F5344CB8AC3E}">
        <p14:creationId xmlns:p14="http://schemas.microsoft.com/office/powerpoint/2010/main" val="4346824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05000"/>
            <a:ext cx="8458199" cy="3429000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600" cap="none" dirty="0"/>
              <a:t>Provide a measure of the refraction of the eye as the eye</a:t>
            </a:r>
          </a:p>
          <a:p>
            <a:r>
              <a:rPr lang="en-US" sz="2600" cap="none" dirty="0"/>
              <a:t>      changes focus between a distant and a near target</a:t>
            </a:r>
          </a:p>
          <a:p>
            <a:endParaRPr lang="en-US" sz="2600" cap="none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600" cap="none" dirty="0"/>
              <a:t>The accommodative response amplitude is then determined as the difference between the refraction when looking at a distant target and the refraction when looking at a near target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2595761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524000"/>
            <a:ext cx="8686800" cy="5028181"/>
          </a:xfrm>
        </p:spPr>
        <p:txBody>
          <a:bodyPr>
            <a:no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cap="none" dirty="0"/>
              <a:t>If a negative powered trial lens is placed in front of one eye</a:t>
            </a:r>
          </a:p>
          <a:p>
            <a:r>
              <a:rPr lang="en-US" sz="2400" cap="none" dirty="0"/>
              <a:t>       while viewing a distant letter chart, the consensual </a:t>
            </a:r>
          </a:p>
          <a:p>
            <a:r>
              <a:rPr lang="en-US" sz="2400" cap="none" dirty="0"/>
              <a:t>       accommodative response can be measured in the contralateral </a:t>
            </a:r>
          </a:p>
          <a:p>
            <a:r>
              <a:rPr lang="en-US" sz="2400" cap="none" dirty="0"/>
              <a:t>       eye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2400" cap="none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cap="none" dirty="0"/>
              <a:t>Also by muscarinic agonists (pilocarpine)</a:t>
            </a:r>
          </a:p>
          <a:p>
            <a:r>
              <a:rPr lang="en-US" sz="2400" cap="none" dirty="0"/>
              <a:t>      - The resulting accommodative response measured</a:t>
            </a:r>
          </a:p>
          <a:p>
            <a:r>
              <a:rPr lang="en-US" sz="2400" cap="none" dirty="0"/>
              <a:t>        periodically over 30–45 minutes using an </a:t>
            </a:r>
            <a:r>
              <a:rPr lang="en-US" sz="2400" cap="none" dirty="0" err="1"/>
              <a:t>autorefractor</a:t>
            </a:r>
            <a:r>
              <a:rPr lang="en-US" sz="2400" cap="none" dirty="0"/>
              <a:t> until the</a:t>
            </a:r>
          </a:p>
          <a:p>
            <a:r>
              <a:rPr lang="en-US" sz="2400" cap="none" dirty="0"/>
              <a:t>        maximal accommodative response is attained</a:t>
            </a:r>
          </a:p>
        </p:txBody>
      </p:sp>
      <p:sp>
        <p:nvSpPr>
          <p:cNvPr id="4" name="Rectangle 3"/>
          <p:cNvSpPr/>
          <p:nvPr/>
        </p:nvSpPr>
        <p:spPr>
          <a:xfrm>
            <a:off x="1371600" y="-76200"/>
            <a:ext cx="6934200" cy="152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</a:rPr>
              <a:t>Methods of Stimulating Accommodation</a:t>
            </a:r>
          </a:p>
        </p:txBody>
      </p:sp>
    </p:spTree>
    <p:extLst>
      <p:ext uri="{BB962C8B-B14F-4D97-AF65-F5344CB8AC3E}">
        <p14:creationId xmlns:p14="http://schemas.microsoft.com/office/powerpoint/2010/main" val="12112317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00200"/>
            <a:ext cx="8458200" cy="3429000"/>
          </a:xfrm>
        </p:spPr>
        <p:txBody>
          <a:bodyPr>
            <a:no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600" cap="none" dirty="0"/>
              <a:t>The magnitude of the accommodative response depends on drug </a:t>
            </a:r>
            <a:r>
              <a:rPr lang="fr-FR" sz="2600" cap="none" dirty="0" err="1"/>
              <a:t>conc</a:t>
            </a:r>
            <a:r>
              <a:rPr lang="fr-FR" sz="2600" cap="none" baseline="30000" dirty="0" err="1"/>
              <a:t>n</a:t>
            </a:r>
            <a:r>
              <a:rPr lang="fr-FR" sz="2600" cap="none" dirty="0"/>
              <a:t>, </a:t>
            </a:r>
            <a:r>
              <a:rPr lang="fr-FR" sz="2600" cap="none" dirty="0" err="1"/>
              <a:t>intraocular</a:t>
            </a:r>
            <a:r>
              <a:rPr lang="fr-FR" sz="2600" cap="none" dirty="0"/>
              <a:t> </a:t>
            </a:r>
            <a:r>
              <a:rPr lang="fr-FR" sz="2600" cap="none" dirty="0" err="1"/>
              <a:t>pharmacokinetics</a:t>
            </a:r>
            <a:r>
              <a:rPr lang="fr-FR" sz="2600" cap="none" dirty="0"/>
              <a:t>, iris pigmentation </a:t>
            </a:r>
            <a:r>
              <a:rPr lang="en-US" sz="2600" cap="none" dirty="0"/>
              <a:t>and other non-accommodative factors that influence how much drug or how quickly the drug reaches the ciliary muscle</a:t>
            </a:r>
          </a:p>
        </p:txBody>
      </p:sp>
    </p:spTree>
    <p:extLst>
      <p:ext uri="{BB962C8B-B14F-4D97-AF65-F5344CB8AC3E}">
        <p14:creationId xmlns:p14="http://schemas.microsoft.com/office/powerpoint/2010/main" val="414188238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cap="none" dirty="0">
                <a:solidFill>
                  <a:srgbClr val="FFFF00"/>
                </a:solidFill>
              </a:rPr>
              <a:t>  Accommodation facility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060181"/>
            <a:ext cx="7772400" cy="4191001"/>
          </a:xfrm>
        </p:spPr>
        <p:txBody>
          <a:bodyPr/>
          <a:lstStyle/>
          <a:p>
            <a:r>
              <a:rPr lang="en-US" sz="2600" dirty="0"/>
              <a:t>Aka inertia of accommodation</a:t>
            </a:r>
          </a:p>
          <a:p>
            <a:endParaRPr lang="en-US" sz="2600" dirty="0"/>
          </a:p>
          <a:p>
            <a:r>
              <a:rPr lang="en-US" sz="2600" dirty="0"/>
              <a:t>Tests the ease of accommodative response to the change in stimulus</a:t>
            </a:r>
          </a:p>
          <a:p>
            <a:endParaRPr lang="en-US" sz="2600" dirty="0"/>
          </a:p>
          <a:p>
            <a:r>
              <a:rPr lang="en-US" sz="2600" dirty="0"/>
              <a:t>Testing accommodative facility provides an index of how quickly accommodation can change</a:t>
            </a:r>
          </a:p>
          <a:p>
            <a:endParaRPr lang="en-US" sz="2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5191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62000" y="1752600"/>
            <a:ext cx="7772400" cy="3649133"/>
          </a:xfrm>
        </p:spPr>
        <p:txBody>
          <a:bodyPr>
            <a:normAutofit/>
          </a:bodyPr>
          <a:lstStyle/>
          <a:p>
            <a:r>
              <a:rPr lang="en-US" sz="2600" dirty="0"/>
              <a:t>Measured in </a:t>
            </a:r>
            <a:r>
              <a:rPr lang="en-US" sz="2600" b="1" dirty="0"/>
              <a:t>cycles per minute</a:t>
            </a:r>
          </a:p>
          <a:p>
            <a:endParaRPr lang="en-US" sz="2600" dirty="0"/>
          </a:p>
          <a:p>
            <a:r>
              <a:rPr lang="en-US" sz="2600" dirty="0"/>
              <a:t>Can be tested by two methods </a:t>
            </a:r>
          </a:p>
          <a:p>
            <a:pPr marL="0" indent="0">
              <a:buNone/>
            </a:pPr>
            <a:r>
              <a:rPr lang="en-US" sz="2600" dirty="0"/>
              <a:t>    </a:t>
            </a:r>
            <a:r>
              <a:rPr lang="en-US" sz="2600" b="1" dirty="0"/>
              <a:t>Near – Far Test</a:t>
            </a:r>
          </a:p>
          <a:p>
            <a:pPr marL="0" indent="0">
              <a:buNone/>
            </a:pPr>
            <a:r>
              <a:rPr lang="en-US" sz="2600" b="1" dirty="0"/>
              <a:t>    Flipper Lens Test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09600" y="612506"/>
            <a:ext cx="7772400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200" b="1" cap="none" dirty="0">
                <a:solidFill>
                  <a:srgbClr val="FFFF00"/>
                </a:solidFill>
              </a:rPr>
              <a:t>Accommodation facility</a:t>
            </a:r>
          </a:p>
        </p:txBody>
      </p:sp>
      <p:pic>
        <p:nvPicPr>
          <p:cNvPr id="6" name="Picture 2" descr="C:\Users\x200m\Downloads\images 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62600" y="2068772"/>
            <a:ext cx="3417627" cy="2459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599" y="4661068"/>
            <a:ext cx="3417627" cy="1892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8503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cap="none" dirty="0">
                <a:solidFill>
                  <a:srgbClr val="00B0F0"/>
                </a:solidFill>
              </a:rPr>
              <a:t>Near-Far test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85800" y="2286000"/>
            <a:ext cx="7772400" cy="3649133"/>
          </a:xfrm>
        </p:spPr>
        <p:txBody>
          <a:bodyPr>
            <a:noAutofit/>
          </a:bodyPr>
          <a:lstStyle/>
          <a:p>
            <a:r>
              <a:rPr lang="en-US" sz="2600" dirty="0"/>
              <a:t>To determine flexibility of accommodative system</a:t>
            </a:r>
          </a:p>
          <a:p>
            <a:endParaRPr lang="en-US" sz="2600" dirty="0"/>
          </a:p>
          <a:p>
            <a:r>
              <a:rPr lang="en-US" sz="2600" dirty="0"/>
              <a:t> Rapidly alternates viewing distance</a:t>
            </a:r>
          </a:p>
          <a:p>
            <a:pPr marL="0" indent="0">
              <a:buNone/>
            </a:pPr>
            <a:endParaRPr lang="en-US" sz="2600" dirty="0"/>
          </a:p>
          <a:p>
            <a:r>
              <a:rPr lang="en-US" sz="2600" dirty="0"/>
              <a:t>Done under monocular and binocular conditions</a:t>
            </a:r>
          </a:p>
          <a:p>
            <a:pPr marL="0" indent="0">
              <a:buNone/>
            </a:pPr>
            <a:endParaRPr lang="en-US" sz="2600" dirty="0"/>
          </a:p>
          <a:p>
            <a:r>
              <a:rPr lang="en-US" sz="2600" dirty="0"/>
              <a:t>Not appropriate for moderate AA i.e. &lt;4.50 DS </a:t>
            </a:r>
          </a:p>
          <a:p>
            <a:pPr marL="0" indent="0">
              <a:buNone/>
            </a:pPr>
            <a:r>
              <a:rPr lang="en-US" sz="2600" dirty="0"/>
              <a:t>    or absolute presbyopia</a:t>
            </a:r>
          </a:p>
        </p:txBody>
      </p:sp>
    </p:spTree>
    <p:extLst>
      <p:ext uri="{BB962C8B-B14F-4D97-AF65-F5344CB8AC3E}">
        <p14:creationId xmlns:p14="http://schemas.microsoft.com/office/powerpoint/2010/main" val="176840068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42068"/>
            <a:ext cx="8458199" cy="3649134"/>
          </a:xfrm>
        </p:spPr>
        <p:txBody>
          <a:bodyPr>
            <a:noAutofit/>
          </a:bodyPr>
          <a:lstStyle/>
          <a:p>
            <a:r>
              <a:rPr lang="en-US" sz="2600" dirty="0"/>
              <a:t>Place a series of 20/25 to 20/30 high contrast letters on wall 6m away</a:t>
            </a:r>
            <a:br>
              <a:rPr lang="en-US" sz="2600" dirty="0"/>
            </a:br>
            <a:endParaRPr lang="en-US" sz="2600" dirty="0"/>
          </a:p>
          <a:p>
            <a:r>
              <a:rPr lang="en-US" sz="2600" dirty="0"/>
              <a:t>Patient holds near VA  chart at distance corresponding with no more than 2/3</a:t>
            </a:r>
            <a:r>
              <a:rPr lang="en-US" sz="2600" baseline="30000" dirty="0"/>
              <a:t>rd</a:t>
            </a:r>
            <a:r>
              <a:rPr lang="en-US" sz="2600" dirty="0"/>
              <a:t> of patient’s AA</a:t>
            </a:r>
          </a:p>
          <a:p>
            <a:endParaRPr lang="en-US" sz="2600" dirty="0"/>
          </a:p>
          <a:p>
            <a:r>
              <a:rPr lang="en-US" sz="2600" dirty="0"/>
              <a:t>Appropriate distance correction worn</a:t>
            </a:r>
          </a:p>
        </p:txBody>
      </p:sp>
      <p:pic>
        <p:nvPicPr>
          <p:cNvPr id="3074" name="Picture 2" descr="C:\Users\x200m\Downloads\images (3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5000" y="179896"/>
            <a:ext cx="3237930" cy="210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542761"/>
            <a:ext cx="7772400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cap="none" dirty="0">
                <a:solidFill>
                  <a:srgbClr val="FFFF00"/>
                </a:solidFill>
              </a:rPr>
              <a:t>Procedure</a:t>
            </a:r>
          </a:p>
        </p:txBody>
      </p:sp>
    </p:spTree>
    <p:extLst>
      <p:ext uri="{BB962C8B-B14F-4D97-AF65-F5344CB8AC3E}">
        <p14:creationId xmlns:p14="http://schemas.microsoft.com/office/powerpoint/2010/main" val="29906323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388251"/>
            <a:ext cx="8001000" cy="4191000"/>
          </a:xfrm>
        </p:spPr>
        <p:txBody>
          <a:bodyPr>
            <a:normAutofit lnSpcReduction="10000"/>
          </a:bodyPr>
          <a:lstStyle/>
          <a:p>
            <a:r>
              <a:rPr lang="en-US" sz="2600" dirty="0"/>
              <a:t>Occlude  patient’s left eye </a:t>
            </a:r>
          </a:p>
          <a:p>
            <a:endParaRPr lang="en-US" sz="2600" dirty="0"/>
          </a:p>
          <a:p>
            <a:r>
              <a:rPr lang="en-US" sz="2600" dirty="0"/>
              <a:t>Tell patient to switch focus </a:t>
            </a:r>
          </a:p>
          <a:p>
            <a:pPr marL="0" indent="0">
              <a:buNone/>
            </a:pPr>
            <a:r>
              <a:rPr lang="en-US" sz="2600" dirty="0"/>
              <a:t>    back and forth between letters on wall and near chart </a:t>
            </a:r>
          </a:p>
          <a:p>
            <a:pPr marL="0" indent="0">
              <a:buNone/>
            </a:pPr>
            <a:r>
              <a:rPr lang="en-US" sz="2600" dirty="0"/>
              <a:t>    after  making letters clear</a:t>
            </a:r>
          </a:p>
          <a:p>
            <a:pPr marL="0" indent="0">
              <a:buNone/>
            </a:pPr>
            <a:r>
              <a:rPr lang="en-US" sz="2600" dirty="0"/>
              <a:t>    (This is done for 30 seconds)</a:t>
            </a:r>
          </a:p>
          <a:p>
            <a:endParaRPr lang="en-US" sz="2600" dirty="0"/>
          </a:p>
          <a:p>
            <a:r>
              <a:rPr lang="en-US" sz="2600" dirty="0"/>
              <a:t>Procedure repeated for left eye for 30 seconds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533400"/>
            <a:ext cx="7772400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cap="none" dirty="0">
                <a:solidFill>
                  <a:srgbClr val="FFFF00"/>
                </a:solidFill>
              </a:rPr>
              <a:t>Procedure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152400"/>
            <a:ext cx="4387595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94034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600" dirty="0"/>
              <a:t>Record the number of cycles per minute</a:t>
            </a:r>
          </a:p>
          <a:p>
            <a:pPr marL="0" indent="0">
              <a:buNone/>
            </a:pPr>
            <a:r>
              <a:rPr lang="en-US" sz="2600" dirty="0"/>
              <a:t>       1 cycle = 2 jumps (jump from far to near and back to</a:t>
            </a:r>
          </a:p>
          <a:p>
            <a:pPr marL="0" indent="0">
              <a:buNone/>
            </a:pPr>
            <a:r>
              <a:rPr lang="en-US" sz="2600" dirty="0"/>
              <a:t>                       far again)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r>
              <a:rPr lang="en-US" sz="2800" b="1" dirty="0">
                <a:solidFill>
                  <a:srgbClr val="00B0F0"/>
                </a:solidFill>
              </a:rPr>
              <a:t>  Expected</a:t>
            </a:r>
            <a:endParaRPr lang="en-US" sz="2800" b="1" dirty="0"/>
          </a:p>
          <a:p>
            <a:pPr marL="0" indent="0">
              <a:buNone/>
            </a:pPr>
            <a:r>
              <a:rPr lang="en-US" sz="2600" dirty="0"/>
              <a:t>  </a:t>
            </a:r>
            <a:r>
              <a:rPr lang="en-US" sz="2600" b="1" dirty="0" err="1"/>
              <a:t>Monocularly</a:t>
            </a:r>
            <a:r>
              <a:rPr lang="en-US" sz="2600" dirty="0"/>
              <a:t> : 15 cycles per minute (minimum)</a:t>
            </a:r>
          </a:p>
          <a:p>
            <a:pPr marL="0" indent="0">
              <a:buNone/>
            </a:pPr>
            <a:r>
              <a:rPr lang="en-US" sz="2600" dirty="0"/>
              <a:t>                             20 cycles per minute (average)</a:t>
            </a:r>
          </a:p>
          <a:p>
            <a:pPr marL="0" indent="0">
              <a:buNone/>
            </a:pPr>
            <a:r>
              <a:rPr lang="en-US" sz="2600" dirty="0"/>
              <a:t>                          </a:t>
            </a:r>
          </a:p>
          <a:p>
            <a:pPr marL="0" indent="0">
              <a:buNone/>
            </a:pPr>
            <a:r>
              <a:rPr lang="en-US" sz="2600" dirty="0"/>
              <a:t>   </a:t>
            </a:r>
            <a:r>
              <a:rPr lang="en-US" sz="2600" b="1" dirty="0"/>
              <a:t>Binocularly </a:t>
            </a:r>
            <a:r>
              <a:rPr lang="en-US" sz="2600" dirty="0"/>
              <a:t>: 12 cycles per minute(minimum)</a:t>
            </a:r>
          </a:p>
          <a:p>
            <a:pPr marL="0" indent="0">
              <a:buNone/>
            </a:pPr>
            <a:r>
              <a:rPr lang="en-US" sz="2600" dirty="0"/>
              <a:t>                           16 cycles per minute (average)</a:t>
            </a:r>
          </a:p>
          <a:p>
            <a:pPr marL="0" indent="0">
              <a:buNone/>
            </a:pPr>
            <a:r>
              <a:rPr lang="en-US" sz="2600" dirty="0"/>
              <a:t>          </a:t>
            </a:r>
          </a:p>
        </p:txBody>
      </p:sp>
    </p:spTree>
    <p:extLst>
      <p:ext uri="{BB962C8B-B14F-4D97-AF65-F5344CB8AC3E}">
        <p14:creationId xmlns:p14="http://schemas.microsoft.com/office/powerpoint/2010/main" val="134652426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cap="none" dirty="0">
                <a:solidFill>
                  <a:srgbClr val="00B0F0"/>
                </a:solidFill>
              </a:rPr>
              <a:t>Flipper Lens Test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7907" y="1131706"/>
            <a:ext cx="8077199" cy="36491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b="1" dirty="0"/>
              <a:t>Flipper lens</a:t>
            </a:r>
          </a:p>
          <a:p>
            <a:pPr marL="0" indent="0">
              <a:buNone/>
            </a:pPr>
            <a:r>
              <a:rPr lang="en-US" sz="2600" dirty="0"/>
              <a:t>- Two plus and two minus lenses mounted in same holder</a:t>
            </a:r>
          </a:p>
          <a:p>
            <a:pPr marL="0" indent="0">
              <a:buNone/>
            </a:pPr>
            <a:r>
              <a:rPr lang="en-US" sz="2600" dirty="0"/>
              <a:t>- Available in powers of :</a:t>
            </a:r>
          </a:p>
          <a:p>
            <a:pPr marL="0" indent="0">
              <a:buNone/>
            </a:pPr>
            <a:r>
              <a:rPr lang="en-US" sz="2600" dirty="0"/>
              <a:t>  +/- 0.50, 1.00, 1.50, 2.00, 2.50, 3.00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114800"/>
            <a:ext cx="4648200" cy="25766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4114800"/>
            <a:ext cx="4038600" cy="2590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55366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065868"/>
            <a:ext cx="7924800" cy="3649133"/>
          </a:xfrm>
        </p:spPr>
        <p:txBody>
          <a:bodyPr>
            <a:noAutofit/>
          </a:bodyPr>
          <a:lstStyle/>
          <a:p>
            <a:r>
              <a:rPr lang="en-US" sz="2600" b="1" dirty="0"/>
              <a:t>Purpose</a:t>
            </a:r>
            <a:r>
              <a:rPr lang="en-US" sz="2600" dirty="0"/>
              <a:t> </a:t>
            </a:r>
          </a:p>
          <a:p>
            <a:pPr marL="0" indent="0">
              <a:buNone/>
            </a:pPr>
            <a:r>
              <a:rPr lang="en-US" sz="2600" dirty="0"/>
              <a:t>    To determine the ability of accommodative system to</a:t>
            </a:r>
          </a:p>
          <a:p>
            <a:pPr marL="0" indent="0">
              <a:buNone/>
            </a:pPr>
            <a:r>
              <a:rPr lang="en-US" sz="2600" dirty="0"/>
              <a:t>    respond to lens created blur with a monocular stimulus</a:t>
            </a:r>
          </a:p>
          <a:p>
            <a:pPr marL="0" indent="0">
              <a:buNone/>
            </a:pPr>
            <a:r>
              <a:rPr lang="en-US" sz="2600" dirty="0"/>
              <a:t>    presentation</a:t>
            </a:r>
          </a:p>
          <a:p>
            <a:endParaRPr lang="en-US" sz="2600" dirty="0"/>
          </a:p>
          <a:p>
            <a:pPr marL="0" indent="0">
              <a:buNone/>
            </a:pPr>
            <a:r>
              <a:rPr lang="en-US" sz="2600" dirty="0"/>
              <a:t>    </a:t>
            </a:r>
            <a:r>
              <a:rPr lang="en-US" sz="2600" b="1" dirty="0"/>
              <a:t>Note :</a:t>
            </a:r>
            <a:r>
              <a:rPr lang="en-US" sz="2600" dirty="0"/>
              <a:t> In the binocular  presentation, the ability of both</a:t>
            </a:r>
          </a:p>
          <a:p>
            <a:pPr marL="0" indent="0">
              <a:buNone/>
            </a:pPr>
            <a:r>
              <a:rPr lang="en-US" sz="2600" dirty="0"/>
              <a:t>    accommodative and </a:t>
            </a:r>
            <a:r>
              <a:rPr lang="en-US" sz="2600" dirty="0" err="1"/>
              <a:t>vergence</a:t>
            </a:r>
            <a:r>
              <a:rPr lang="en-US" sz="2600" dirty="0"/>
              <a:t> systems to interact is </a:t>
            </a:r>
          </a:p>
          <a:p>
            <a:pPr marL="0" indent="0">
              <a:buNone/>
            </a:pPr>
            <a:r>
              <a:rPr lang="en-US" sz="2600" dirty="0"/>
              <a:t>    tested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</p:spPr>
        <p:txBody>
          <a:bodyPr>
            <a:normAutofit/>
          </a:bodyPr>
          <a:lstStyle/>
          <a:p>
            <a:r>
              <a:rPr lang="en-US" sz="3200" b="1" cap="none" dirty="0">
                <a:solidFill>
                  <a:srgbClr val="00B0F0"/>
                </a:solidFill>
              </a:rPr>
              <a:t>Flipper Lens Test</a:t>
            </a:r>
          </a:p>
        </p:txBody>
      </p:sp>
    </p:spTree>
    <p:extLst>
      <p:ext uri="{BB962C8B-B14F-4D97-AF65-F5344CB8AC3E}">
        <p14:creationId xmlns:p14="http://schemas.microsoft.com/office/powerpoint/2010/main" val="248045385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142068"/>
            <a:ext cx="7772400" cy="3649133"/>
          </a:xfrm>
        </p:spPr>
        <p:txBody>
          <a:bodyPr>
            <a:noAutofit/>
          </a:bodyPr>
          <a:lstStyle/>
          <a:p>
            <a:r>
              <a:rPr lang="en-US" sz="2600" dirty="0"/>
              <a:t>Patient holds near-point VA chart with </a:t>
            </a:r>
          </a:p>
          <a:p>
            <a:pPr marL="0" indent="0">
              <a:buNone/>
            </a:pPr>
            <a:r>
              <a:rPr lang="en-US" sz="2600" dirty="0"/>
              <a:t>    20/25 letters at 40 cm</a:t>
            </a:r>
          </a:p>
          <a:p>
            <a:r>
              <a:rPr lang="en-US" sz="2600" dirty="0"/>
              <a:t>Direct light from overhead lamp</a:t>
            </a:r>
          </a:p>
          <a:p>
            <a:r>
              <a:rPr lang="en-US" sz="2600" dirty="0"/>
              <a:t>Distance correction worn</a:t>
            </a:r>
          </a:p>
          <a:p>
            <a:r>
              <a:rPr lang="en-US" sz="2600" dirty="0"/>
              <a:t>Left eye occluded </a:t>
            </a:r>
          </a:p>
          <a:p>
            <a:r>
              <a:rPr lang="en-US" sz="2600" dirty="0"/>
              <a:t>Flipper lens placed in front of right eye(usually minus side first)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672" y="152400"/>
            <a:ext cx="2917928" cy="2909565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533400"/>
            <a:ext cx="7772400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cap="none" dirty="0">
                <a:solidFill>
                  <a:srgbClr val="FFFF00"/>
                </a:solidFill>
              </a:rPr>
              <a:t>Procedure</a:t>
            </a:r>
          </a:p>
        </p:txBody>
      </p:sp>
    </p:spTree>
    <p:extLst>
      <p:ext uri="{BB962C8B-B14F-4D97-AF65-F5344CB8AC3E}">
        <p14:creationId xmlns:p14="http://schemas.microsoft.com/office/powerpoint/2010/main" val="10803124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2776" cy="5029200"/>
          </a:xfrm>
        </p:spPr>
        <p:txBody>
          <a:bodyPr>
            <a:normAutofit lnSpcReduction="10000"/>
          </a:bodyPr>
          <a:lstStyle/>
          <a:p>
            <a:r>
              <a:rPr lang="en-US" sz="2600" dirty="0"/>
              <a:t>As soon as letters on acuity chart </a:t>
            </a:r>
          </a:p>
          <a:p>
            <a:pPr marL="0" indent="0">
              <a:buNone/>
            </a:pPr>
            <a:r>
              <a:rPr lang="en-US" sz="2600" dirty="0"/>
              <a:t>    becomes clear, it is flipped to other </a:t>
            </a:r>
          </a:p>
          <a:p>
            <a:pPr marL="0" indent="0">
              <a:buNone/>
            </a:pPr>
            <a:r>
              <a:rPr lang="en-US" sz="2600" dirty="0"/>
              <a:t>    side i.e. plus side</a:t>
            </a:r>
          </a:p>
          <a:p>
            <a:endParaRPr lang="en-US" sz="2600" dirty="0"/>
          </a:p>
          <a:p>
            <a:r>
              <a:rPr lang="en-US" sz="2600" dirty="0"/>
              <a:t>As letters become clear with plus </a:t>
            </a:r>
          </a:p>
          <a:p>
            <a:pPr marL="0" indent="0">
              <a:buNone/>
            </a:pPr>
            <a:r>
              <a:rPr lang="en-US" sz="2600" dirty="0"/>
              <a:t>    side flip back lens to minus</a:t>
            </a:r>
          </a:p>
          <a:p>
            <a:endParaRPr lang="en-US" sz="2600" dirty="0"/>
          </a:p>
          <a:p>
            <a:r>
              <a:rPr lang="en-US" sz="2600" dirty="0"/>
              <a:t>Continue the procedure for 30 seconds</a:t>
            </a:r>
          </a:p>
          <a:p>
            <a:endParaRPr lang="en-US" sz="2600" dirty="0"/>
          </a:p>
          <a:p>
            <a:r>
              <a:rPr lang="en-US" sz="2600" dirty="0"/>
              <a:t>The process repeated for left eye for 30 seconds</a:t>
            </a:r>
          </a:p>
          <a:p>
            <a:pPr marL="0" indent="0">
              <a:buNone/>
            </a:pPr>
            <a:endParaRPr lang="en-US" sz="2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152400"/>
            <a:ext cx="33528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82542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77333"/>
            <a:ext cx="7772400" cy="1456267"/>
          </a:xfrm>
        </p:spPr>
        <p:txBody>
          <a:bodyPr/>
          <a:lstStyle/>
          <a:p>
            <a:r>
              <a:rPr lang="en-US" b="1" cap="none" dirty="0">
                <a:solidFill>
                  <a:srgbClr val="FFFF00"/>
                </a:solidFill>
              </a:rPr>
              <a:t>Record and interpretation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51797"/>
            <a:ext cx="7772400" cy="3649133"/>
          </a:xfrm>
        </p:spPr>
        <p:txBody>
          <a:bodyPr>
            <a:normAutofit/>
          </a:bodyPr>
          <a:lstStyle/>
          <a:p>
            <a:r>
              <a:rPr lang="en-US" sz="2600" dirty="0"/>
              <a:t>Record no. of cycles in a minute</a:t>
            </a:r>
          </a:p>
          <a:p>
            <a:pPr marL="0" indent="0">
              <a:buNone/>
            </a:pPr>
            <a:r>
              <a:rPr lang="en-US" sz="2600" dirty="0"/>
              <a:t>    1 cycle = plus to minus and back to plus again</a:t>
            </a:r>
          </a:p>
          <a:p>
            <a:pPr marL="0" indent="0">
              <a:buNone/>
            </a:pPr>
            <a:r>
              <a:rPr lang="en-US" sz="2600" dirty="0"/>
              <a:t>    </a:t>
            </a:r>
            <a:r>
              <a:rPr lang="en-US" sz="2600" b="1" dirty="0">
                <a:solidFill>
                  <a:srgbClr val="00B0F0"/>
                </a:solidFill>
              </a:rPr>
              <a:t>Expected</a:t>
            </a:r>
          </a:p>
          <a:p>
            <a:pPr marL="0" indent="0">
              <a:buNone/>
            </a:pPr>
            <a:r>
              <a:rPr lang="en-US" sz="2600" dirty="0"/>
              <a:t>   </a:t>
            </a:r>
            <a:r>
              <a:rPr lang="en-US" sz="2600" b="1" dirty="0"/>
              <a:t> </a:t>
            </a:r>
            <a:r>
              <a:rPr lang="en-US" sz="2600" dirty="0" err="1"/>
              <a:t>Monocularly</a:t>
            </a:r>
            <a:r>
              <a:rPr lang="en-US" sz="2600" dirty="0"/>
              <a:t> minimum = 12 cycles per min</a:t>
            </a:r>
          </a:p>
          <a:p>
            <a:pPr marL="0" indent="0">
              <a:buNone/>
            </a:pPr>
            <a:r>
              <a:rPr lang="en-US" sz="2600" dirty="0"/>
              <a:t>                            average   = 17 cycles per min</a:t>
            </a:r>
          </a:p>
          <a:p>
            <a:pPr marL="0" indent="0">
              <a:buNone/>
            </a:pPr>
            <a:r>
              <a:rPr lang="en-US" sz="2600" dirty="0"/>
              <a:t>    Binocularly minimum = 10 cycles per min</a:t>
            </a:r>
          </a:p>
          <a:p>
            <a:pPr marL="0" indent="0">
              <a:buNone/>
            </a:pPr>
            <a:r>
              <a:rPr lang="en-US" sz="2600" dirty="0"/>
              <a:t>                         average = 13 cycles per min</a:t>
            </a:r>
          </a:p>
        </p:txBody>
      </p:sp>
    </p:spTree>
    <p:extLst>
      <p:ext uri="{BB962C8B-B14F-4D97-AF65-F5344CB8AC3E}">
        <p14:creationId xmlns:p14="http://schemas.microsoft.com/office/powerpoint/2010/main" val="55661728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8229600" cy="4411132"/>
          </a:xfrm>
        </p:spPr>
        <p:txBody>
          <a:bodyPr>
            <a:normAutofit lnSpcReduction="10000"/>
          </a:bodyPr>
          <a:lstStyle/>
          <a:p>
            <a:r>
              <a:rPr lang="en-US" sz="2600" dirty="0"/>
              <a:t>Decreased accommodative facility</a:t>
            </a:r>
          </a:p>
          <a:p>
            <a:pPr marL="0" indent="0">
              <a:buNone/>
            </a:pPr>
            <a:r>
              <a:rPr lang="en-US" sz="2600" dirty="0"/>
              <a:t>               </a:t>
            </a:r>
          </a:p>
          <a:p>
            <a:pPr marL="0" indent="0">
              <a:buNone/>
            </a:pPr>
            <a:r>
              <a:rPr lang="en-US" sz="2600" dirty="0"/>
              <a:t>                              </a:t>
            </a:r>
            <a:r>
              <a:rPr lang="en-US" sz="2600" dirty="0">
                <a:solidFill>
                  <a:srgbClr val="00B0F0"/>
                </a:solidFill>
              </a:rPr>
              <a:t>Accommodative </a:t>
            </a:r>
            <a:r>
              <a:rPr lang="en-US" sz="2600" dirty="0" err="1">
                <a:solidFill>
                  <a:srgbClr val="00B0F0"/>
                </a:solidFill>
              </a:rPr>
              <a:t>Infacility</a:t>
            </a:r>
            <a:endParaRPr lang="en-US" sz="260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2600" dirty="0"/>
              <a:t>    What does the patient complain of ?</a:t>
            </a:r>
          </a:p>
          <a:p>
            <a:pPr marL="0" indent="0">
              <a:buNone/>
            </a:pPr>
            <a:r>
              <a:rPr lang="en-US" sz="2600" dirty="0"/>
              <a:t>   “</a:t>
            </a:r>
            <a:r>
              <a:rPr lang="en-US" sz="2600" i="1" dirty="0"/>
              <a:t>It becomes difficult to focus for near activities  </a:t>
            </a:r>
          </a:p>
          <a:p>
            <a:pPr marL="0" indent="0">
              <a:buNone/>
            </a:pPr>
            <a:r>
              <a:rPr lang="en-US" sz="2600" i="1" dirty="0"/>
              <a:t>     after distance viewing and vice-versa</a:t>
            </a:r>
            <a:r>
              <a:rPr lang="en-US" sz="2600" dirty="0"/>
              <a:t>”</a:t>
            </a:r>
          </a:p>
          <a:p>
            <a:pPr marL="0" indent="0">
              <a:buNone/>
            </a:pPr>
            <a:endParaRPr lang="en-US" sz="2600" dirty="0"/>
          </a:p>
          <a:p>
            <a:r>
              <a:rPr lang="en-US" sz="2600" dirty="0"/>
              <a:t>Patient requires  therapy with Hart Chart Rock near-distance method or with flipper lens</a:t>
            </a:r>
          </a:p>
          <a:p>
            <a:endParaRPr lang="en-US" dirty="0"/>
          </a:p>
        </p:txBody>
      </p:sp>
      <p:sp>
        <p:nvSpPr>
          <p:cNvPr id="4" name="Down Arrow 3"/>
          <p:cNvSpPr/>
          <p:nvPr/>
        </p:nvSpPr>
        <p:spPr>
          <a:xfrm>
            <a:off x="4191000" y="2209800"/>
            <a:ext cx="381000" cy="609600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13973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cap="none" dirty="0">
                <a:solidFill>
                  <a:srgbClr val="FFFF00"/>
                </a:solidFill>
                <a:latin typeface="+mn-lt"/>
              </a:rPr>
              <a:t>Fatigue of Accommodation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2068"/>
            <a:ext cx="8229600" cy="3649133"/>
          </a:xfrm>
        </p:spPr>
        <p:txBody>
          <a:bodyPr/>
          <a:lstStyle/>
          <a:p>
            <a:r>
              <a:rPr lang="en-US" sz="2600" dirty="0"/>
              <a:t>Aka ill-sustained accommodation</a:t>
            </a:r>
          </a:p>
          <a:p>
            <a:endParaRPr lang="en-US" sz="2600" dirty="0"/>
          </a:p>
          <a:p>
            <a:r>
              <a:rPr lang="en-US" sz="2600" dirty="0"/>
              <a:t>Measures ability of the eye to adequately sustain sufficient accommodation over an extended time period</a:t>
            </a:r>
          </a:p>
          <a:p>
            <a:endParaRPr lang="en-US" sz="2600" dirty="0"/>
          </a:p>
          <a:p>
            <a:r>
              <a:rPr lang="en-US" sz="2600" dirty="0"/>
              <a:t>Can be tested by RAF rule or flippers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88616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200"/>
            <a:ext cx="7772400" cy="4191001"/>
          </a:xfrm>
        </p:spPr>
        <p:txBody>
          <a:bodyPr>
            <a:normAutofit lnSpcReduction="10000"/>
          </a:bodyPr>
          <a:lstStyle/>
          <a:p>
            <a:r>
              <a:rPr lang="en-US" sz="2600" dirty="0"/>
              <a:t>With RAF rule, amplitude of accommodation is measured repeatedly</a:t>
            </a:r>
          </a:p>
          <a:p>
            <a:endParaRPr lang="en-US" sz="2600" dirty="0"/>
          </a:p>
          <a:p>
            <a:r>
              <a:rPr lang="en-US" sz="2600" dirty="0"/>
              <a:t>AA initially sustained with considerable effort, overtime it cannot be maintained</a:t>
            </a:r>
          </a:p>
          <a:p>
            <a:endParaRPr lang="en-US" sz="2600" dirty="0"/>
          </a:p>
          <a:p>
            <a:r>
              <a:rPr lang="en-US" sz="2600" dirty="0"/>
              <a:t>So, decrease of AA on repeated testing suggest</a:t>
            </a:r>
          </a:p>
          <a:p>
            <a:endParaRPr lang="en-US" sz="2600" dirty="0"/>
          </a:p>
          <a:p>
            <a:pPr marL="0" indent="0">
              <a:buNone/>
            </a:pPr>
            <a:r>
              <a:rPr lang="en-US" sz="2600" dirty="0"/>
              <a:t>                 </a:t>
            </a:r>
            <a:r>
              <a:rPr lang="en-US" sz="2600" dirty="0">
                <a:solidFill>
                  <a:srgbClr val="00B0F0"/>
                </a:solidFill>
              </a:rPr>
              <a:t>Fatigue of accommodation</a:t>
            </a:r>
          </a:p>
        </p:txBody>
      </p:sp>
      <p:sp>
        <p:nvSpPr>
          <p:cNvPr id="4" name="Down Arrow 3"/>
          <p:cNvSpPr/>
          <p:nvPr/>
        </p:nvSpPr>
        <p:spPr>
          <a:xfrm>
            <a:off x="3581400" y="4724400"/>
            <a:ext cx="381000" cy="685800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64311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81200"/>
            <a:ext cx="8382000" cy="3649133"/>
          </a:xfrm>
        </p:spPr>
        <p:txBody>
          <a:bodyPr>
            <a:normAutofit/>
          </a:bodyPr>
          <a:lstStyle/>
          <a:p>
            <a:r>
              <a:rPr lang="en-US" sz="2600" dirty="0"/>
              <a:t>Patient complains of </a:t>
            </a:r>
          </a:p>
          <a:p>
            <a:pPr marL="0" indent="0">
              <a:buNone/>
            </a:pPr>
            <a:r>
              <a:rPr lang="en-US" sz="2600" dirty="0"/>
              <a:t>   “</a:t>
            </a:r>
            <a:r>
              <a:rPr lang="en-US" sz="2600" i="1" dirty="0"/>
              <a:t>letters become blurred after reading for  sometime</a:t>
            </a:r>
            <a:r>
              <a:rPr lang="en-US" sz="2600" dirty="0"/>
              <a:t>”</a:t>
            </a:r>
          </a:p>
          <a:p>
            <a:pPr marL="0" indent="0">
              <a:buNone/>
            </a:pPr>
            <a:endParaRPr lang="en-US" sz="2600" dirty="0"/>
          </a:p>
          <a:p>
            <a:r>
              <a:rPr lang="en-US" sz="2600" dirty="0"/>
              <a:t>Treat patient with push up therapy or flipper lens therapy</a:t>
            </a:r>
          </a:p>
        </p:txBody>
      </p:sp>
    </p:spTree>
    <p:extLst>
      <p:ext uri="{BB962C8B-B14F-4D97-AF65-F5344CB8AC3E}">
        <p14:creationId xmlns:p14="http://schemas.microsoft.com/office/powerpoint/2010/main" val="140830062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066800"/>
            <a:ext cx="5334000" cy="1084367"/>
          </a:xfrm>
        </p:spPr>
        <p:txBody>
          <a:bodyPr>
            <a:normAutofit/>
          </a:bodyPr>
          <a:lstStyle/>
          <a:p>
            <a:r>
              <a:rPr lang="en-US" sz="3200" b="1" cap="none" dirty="0">
                <a:solidFill>
                  <a:srgbClr val="FFFF00"/>
                </a:solidFill>
                <a:latin typeface="+mn-lt"/>
              </a:rPr>
              <a:t>Relative Accommodation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2110" y="2151168"/>
            <a:ext cx="7772400" cy="4317366"/>
          </a:xfrm>
        </p:spPr>
        <p:txBody>
          <a:bodyPr/>
          <a:lstStyle/>
          <a:p>
            <a:r>
              <a:rPr lang="en-US" sz="2600" dirty="0"/>
              <a:t>The amount of accommodation to be exerted under fixed convergence is called relative accommodation</a:t>
            </a:r>
          </a:p>
          <a:p>
            <a:pPr marL="0" indent="0">
              <a:buNone/>
            </a:pPr>
            <a:endParaRPr lang="en-US" sz="2600" dirty="0"/>
          </a:p>
          <a:p>
            <a:r>
              <a:rPr lang="en-US" sz="2600" dirty="0"/>
              <a:t>Two types</a:t>
            </a:r>
          </a:p>
          <a:p>
            <a:pPr marL="0" indent="0">
              <a:buNone/>
            </a:pPr>
            <a:r>
              <a:rPr lang="en-US" sz="2600" dirty="0"/>
              <a:t>                 Negative relative accommodation </a:t>
            </a:r>
          </a:p>
          <a:p>
            <a:pPr marL="0" indent="0">
              <a:buNone/>
            </a:pPr>
            <a:r>
              <a:rPr lang="en-US" sz="2600" dirty="0"/>
              <a:t>                 Positive relative accommodation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66706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686800" cy="3561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2400" y="4495800"/>
            <a:ext cx="8763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Fig: The relation between (PRA), (NRA), and (PC). The dotted</a:t>
            </a:r>
          </a:p>
          <a:p>
            <a:pPr algn="just"/>
            <a:r>
              <a:rPr lang="en-US" dirty="0"/>
              <a:t>lines in the Figure describe the point the accommodation is focused to when a plus</a:t>
            </a:r>
          </a:p>
          <a:p>
            <a:pPr algn="just"/>
            <a:r>
              <a:rPr lang="en-US" dirty="0"/>
              <a:t>lens (for NRA) or a minus lens (for PRA) is added without changing the</a:t>
            </a:r>
          </a:p>
          <a:p>
            <a:pPr algn="just"/>
            <a:r>
              <a:rPr lang="en-US" dirty="0"/>
              <a:t>convergence stimuli. The positive relative movement (PRM) and negative relative</a:t>
            </a:r>
          </a:p>
          <a:p>
            <a:pPr algn="just"/>
            <a:r>
              <a:rPr lang="en-US" dirty="0"/>
              <a:t>movement (NRM) describe the direction of the different dioptric focus change</a:t>
            </a:r>
          </a:p>
          <a:p>
            <a:pPr algn="just"/>
            <a:r>
              <a:rPr lang="en-US" dirty="0"/>
              <a:t>movements of the PRA and the NRA in relation to the PC.</a:t>
            </a:r>
          </a:p>
        </p:txBody>
      </p:sp>
    </p:spTree>
    <p:extLst>
      <p:ext uri="{BB962C8B-B14F-4D97-AF65-F5344CB8AC3E}">
        <p14:creationId xmlns:p14="http://schemas.microsoft.com/office/powerpoint/2010/main" val="152652480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77333"/>
            <a:ext cx="7772400" cy="1456267"/>
          </a:xfrm>
        </p:spPr>
        <p:txBody>
          <a:bodyPr>
            <a:normAutofit/>
          </a:bodyPr>
          <a:lstStyle/>
          <a:p>
            <a:r>
              <a:rPr lang="en-US" b="1" cap="none" dirty="0">
                <a:solidFill>
                  <a:srgbClr val="FFFF00"/>
                </a:solidFill>
                <a:latin typeface="+mn-lt"/>
              </a:rPr>
              <a:t>Negative Relative Accommodation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4275" y="1684868"/>
            <a:ext cx="7770125" cy="4411132"/>
          </a:xfrm>
        </p:spPr>
        <p:txBody>
          <a:bodyPr>
            <a:normAutofit/>
          </a:bodyPr>
          <a:lstStyle/>
          <a:p>
            <a:r>
              <a:rPr lang="en-US" sz="2600" dirty="0"/>
              <a:t>To test patient’s ability to decrease accommodation </a:t>
            </a:r>
          </a:p>
          <a:p>
            <a:pPr marL="0" indent="0">
              <a:buNone/>
            </a:pPr>
            <a:r>
              <a:rPr lang="en-US" sz="2600" dirty="0"/>
              <a:t>    while maintaining convergence at 40 cm</a:t>
            </a:r>
          </a:p>
          <a:p>
            <a:endParaRPr lang="en-US" sz="2600" dirty="0"/>
          </a:p>
          <a:p>
            <a:r>
              <a:rPr lang="en-US" sz="2600" dirty="0"/>
              <a:t>A reduced Snellen’s chart with 20/20 letters at 40 cm</a:t>
            </a:r>
          </a:p>
          <a:p>
            <a:endParaRPr lang="en-US" sz="2600" dirty="0"/>
          </a:p>
          <a:p>
            <a:r>
              <a:rPr lang="en-US" sz="2600" dirty="0"/>
              <a:t>Place patient’s distance correction in trial frame</a:t>
            </a:r>
          </a:p>
        </p:txBody>
      </p:sp>
    </p:spTree>
    <p:extLst>
      <p:ext uri="{BB962C8B-B14F-4D97-AF65-F5344CB8AC3E}">
        <p14:creationId xmlns:p14="http://schemas.microsoft.com/office/powerpoint/2010/main" val="102044696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52600"/>
            <a:ext cx="7772400" cy="3649133"/>
          </a:xfrm>
        </p:spPr>
        <p:txBody>
          <a:bodyPr>
            <a:normAutofit/>
          </a:bodyPr>
          <a:lstStyle/>
          <a:p>
            <a:r>
              <a:rPr lang="en-US" sz="2600" dirty="0"/>
              <a:t>Add plus power in 0.25 steps every 2 seconds until patient reports first blur 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r>
              <a:rPr lang="en-US" sz="2600" dirty="0"/>
              <a:t>Normal values : +1.75 to +2.00 DS</a:t>
            </a:r>
          </a:p>
        </p:txBody>
      </p:sp>
      <p:sp>
        <p:nvSpPr>
          <p:cNvPr id="4" name="Down Arrow 3"/>
          <p:cNvSpPr/>
          <p:nvPr/>
        </p:nvSpPr>
        <p:spPr>
          <a:xfrm>
            <a:off x="3429000" y="3001085"/>
            <a:ext cx="484632" cy="685800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14400" y="3686885"/>
            <a:ext cx="609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F0"/>
                </a:solidFill>
              </a:rPr>
              <a:t>Value of Negative Relative Accommodation</a:t>
            </a:r>
          </a:p>
        </p:txBody>
      </p:sp>
    </p:spTree>
    <p:extLst>
      <p:ext uri="{BB962C8B-B14F-4D97-AF65-F5344CB8AC3E}">
        <p14:creationId xmlns:p14="http://schemas.microsoft.com/office/powerpoint/2010/main" val="299701508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b="1" cap="none" dirty="0">
                <a:solidFill>
                  <a:srgbClr val="FFFF00"/>
                </a:solidFill>
                <a:latin typeface="+mn-lt"/>
              </a:rPr>
              <a:t>Positive Relative Accommodation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88089"/>
            <a:ext cx="8382000" cy="4487332"/>
          </a:xfrm>
        </p:spPr>
        <p:txBody>
          <a:bodyPr>
            <a:normAutofit/>
          </a:bodyPr>
          <a:lstStyle/>
          <a:p>
            <a:r>
              <a:rPr lang="en-US" sz="2600" dirty="0"/>
              <a:t>To test the patient’s ability to increase accommodation while maintaining convergence at 40 cm</a:t>
            </a:r>
          </a:p>
          <a:p>
            <a:endParaRPr lang="en-US" sz="2600" dirty="0"/>
          </a:p>
          <a:p>
            <a:r>
              <a:rPr lang="en-US" sz="2600" dirty="0"/>
              <a:t>Add minus  power in 0.25 steps every 2 seconds until patient reports first blur 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r>
              <a:rPr lang="en-US" sz="2600" dirty="0"/>
              <a:t>Normal values : -2.25 to -2.50 DS</a:t>
            </a:r>
          </a:p>
        </p:txBody>
      </p:sp>
      <p:sp>
        <p:nvSpPr>
          <p:cNvPr id="4" name="Down Arrow 3"/>
          <p:cNvSpPr/>
          <p:nvPr/>
        </p:nvSpPr>
        <p:spPr>
          <a:xfrm>
            <a:off x="3657600" y="3962400"/>
            <a:ext cx="381000" cy="533400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47166" y="4357204"/>
            <a:ext cx="54208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F0"/>
                </a:solidFill>
              </a:rPr>
              <a:t>Value of Positive Relative Accommodation</a:t>
            </a:r>
          </a:p>
        </p:txBody>
      </p:sp>
    </p:spTree>
    <p:extLst>
      <p:ext uri="{BB962C8B-B14F-4D97-AF65-F5344CB8AC3E}">
        <p14:creationId xmlns:p14="http://schemas.microsoft.com/office/powerpoint/2010/main" val="408735150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905000"/>
            <a:ext cx="8686800" cy="4639732"/>
          </a:xfrm>
        </p:spPr>
        <p:txBody>
          <a:bodyPr>
            <a:normAutofit/>
          </a:bodyPr>
          <a:lstStyle/>
          <a:p>
            <a:r>
              <a:rPr lang="en-US" sz="2600" dirty="0"/>
              <a:t>Time lapse between the presentation of an accommodative stimulus and occurrence of the accommodative response</a:t>
            </a:r>
          </a:p>
          <a:p>
            <a:endParaRPr lang="en-US" sz="2600" dirty="0"/>
          </a:p>
          <a:p>
            <a:r>
              <a:rPr lang="en-US" sz="2600" dirty="0"/>
              <a:t>Average time </a:t>
            </a:r>
          </a:p>
          <a:p>
            <a:pPr marL="0" indent="0">
              <a:buNone/>
            </a:pPr>
            <a:r>
              <a:rPr lang="en-US" sz="2600" dirty="0"/>
              <a:t>         - Far to near accommodation is 0.64 seconds</a:t>
            </a:r>
          </a:p>
          <a:p>
            <a:pPr marL="0" indent="0">
              <a:buNone/>
            </a:pPr>
            <a:r>
              <a:rPr lang="en-US" sz="2600" dirty="0"/>
              <a:t>         - Near to far accommodation is 0.56 seconds</a:t>
            </a:r>
          </a:p>
          <a:p>
            <a:endParaRPr lang="en-US" sz="31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FFFF00"/>
                </a:solidFill>
                <a:latin typeface="+mn-lt"/>
              </a:rPr>
              <a:t>Lag of accommodation</a:t>
            </a:r>
          </a:p>
        </p:txBody>
      </p:sp>
    </p:spTree>
    <p:extLst>
      <p:ext uri="{BB962C8B-B14F-4D97-AF65-F5344CB8AC3E}">
        <p14:creationId xmlns:p14="http://schemas.microsoft.com/office/powerpoint/2010/main" val="117306753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229600" cy="5486400"/>
          </a:xfrm>
        </p:spPr>
        <p:txBody>
          <a:bodyPr>
            <a:normAutofit/>
          </a:bodyPr>
          <a:lstStyle/>
          <a:p>
            <a:r>
              <a:rPr lang="en-US" sz="2600" dirty="0"/>
              <a:t>Accommodative  response</a:t>
            </a:r>
          </a:p>
          <a:p>
            <a:pPr marL="0" indent="0">
              <a:buNone/>
            </a:pPr>
            <a:r>
              <a:rPr lang="en-US" sz="2600" dirty="0"/>
              <a:t>    - Measure of actual accommodation that is present</a:t>
            </a:r>
          </a:p>
          <a:p>
            <a:pPr marL="0" indent="0">
              <a:buNone/>
            </a:pPr>
            <a:endParaRPr lang="en-US" sz="2600" dirty="0"/>
          </a:p>
          <a:p>
            <a:r>
              <a:rPr lang="en-US" sz="2600" dirty="0"/>
              <a:t>Accommodative stimulus </a:t>
            </a:r>
          </a:p>
          <a:p>
            <a:pPr marL="0" indent="0">
              <a:buNone/>
            </a:pPr>
            <a:r>
              <a:rPr lang="en-US" sz="2600" dirty="0"/>
              <a:t>    - Measure of accommodation exerted by target or stimuli</a:t>
            </a:r>
          </a:p>
          <a:p>
            <a:pPr marL="0" indent="0">
              <a:buNone/>
            </a:pPr>
            <a:r>
              <a:rPr lang="en-US" sz="2600" dirty="0"/>
              <a:t>  </a:t>
            </a:r>
          </a:p>
          <a:p>
            <a:pPr marL="0" indent="0">
              <a:buNone/>
            </a:pPr>
            <a:r>
              <a:rPr lang="en-US" sz="2600" dirty="0"/>
              <a:t>   Lag of accommodation =</a:t>
            </a:r>
          </a:p>
          <a:p>
            <a:pPr marL="0" indent="0">
              <a:buNone/>
            </a:pPr>
            <a:r>
              <a:rPr lang="en-US" sz="2600" dirty="0"/>
              <a:t>   Accommodative stimulus – Accommodative response</a:t>
            </a:r>
          </a:p>
          <a:p>
            <a:pPr marL="0" indent="0"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84579450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7772400" cy="3649133"/>
          </a:xfrm>
        </p:spPr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en-US" sz="2600" dirty="0"/>
              <a:t>Normal lag: +0.50 or +0.75D</a:t>
            </a:r>
          </a:p>
          <a:p>
            <a:pPr>
              <a:buFontTx/>
              <a:buChar char="-"/>
            </a:pPr>
            <a:r>
              <a:rPr lang="en-US" sz="2600" dirty="0"/>
              <a:t>High lag: +1.00D or higher</a:t>
            </a:r>
          </a:p>
          <a:p>
            <a:pPr marL="0" indent="0">
              <a:buNone/>
            </a:pPr>
            <a:r>
              <a:rPr lang="en-US" sz="2600" dirty="0"/>
              <a:t>-  Decreased lag: +0.25D or less</a:t>
            </a:r>
          </a:p>
          <a:p>
            <a:pPr marL="0" indent="0">
              <a:buNone/>
            </a:pPr>
            <a:endParaRPr lang="en-US" sz="2600" dirty="0"/>
          </a:p>
          <a:p>
            <a:r>
              <a:rPr lang="en-US" sz="2600" dirty="0"/>
              <a:t>Assessed  clinically by </a:t>
            </a:r>
          </a:p>
          <a:p>
            <a:pPr marL="0" indent="0">
              <a:buNone/>
            </a:pPr>
            <a:r>
              <a:rPr lang="en-US" sz="2600" dirty="0"/>
              <a:t>                    Dynamic retinoscopy</a:t>
            </a:r>
          </a:p>
          <a:p>
            <a:pPr marL="0" indent="0">
              <a:buNone/>
            </a:pPr>
            <a:r>
              <a:rPr lang="en-US" sz="2600" dirty="0"/>
              <a:t>                    Binocular cross cylinder test</a:t>
            </a:r>
          </a:p>
          <a:p>
            <a:pPr marL="0" indent="0">
              <a:buNone/>
            </a:pPr>
            <a:r>
              <a:rPr lang="en-US" sz="2600" dirty="0"/>
              <a:t>             </a:t>
            </a:r>
          </a:p>
        </p:txBody>
      </p:sp>
      <p:pic>
        <p:nvPicPr>
          <p:cNvPr id="5" name="Picture 2" descr="C:\Users\x200m\Downloads\images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3588" y="3733800"/>
            <a:ext cx="25146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dell\Desktop\indexq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3588" y="1266145"/>
            <a:ext cx="25146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Users\x200m\Downloads\images (2)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91922">
            <a:off x="6582333" y="5347277"/>
            <a:ext cx="838200" cy="702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248988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FFFF00"/>
                </a:solidFill>
                <a:latin typeface="+mn-lt"/>
              </a:rPr>
              <a:t>Dynamic Retinoscopy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209800"/>
            <a:ext cx="8229600" cy="4182532"/>
          </a:xfrm>
        </p:spPr>
        <p:txBody>
          <a:bodyPr>
            <a:normAutofit lnSpcReduction="10000"/>
          </a:bodyPr>
          <a:lstStyle/>
          <a:p>
            <a:r>
              <a:rPr lang="en-US" sz="2600" dirty="0"/>
              <a:t>Objectively determines the point that is conjugate to the retina when the pt. is viewing a particular target</a:t>
            </a:r>
          </a:p>
          <a:p>
            <a:endParaRPr lang="en-US" sz="2600" dirty="0"/>
          </a:p>
          <a:p>
            <a:r>
              <a:rPr lang="en-US" sz="2600" dirty="0">
                <a:ea typeface="Calibri" pitchFamily="34" charset="0"/>
                <a:cs typeface="Calibri" pitchFamily="34" charset="0"/>
              </a:rPr>
              <a:t>Goal is to determine accommodative Response</a:t>
            </a:r>
          </a:p>
          <a:p>
            <a:endParaRPr lang="en-US" sz="2600" dirty="0">
              <a:ea typeface="Calibri" pitchFamily="34" charset="0"/>
              <a:cs typeface="Calibri" pitchFamily="34" charset="0"/>
            </a:endParaRPr>
          </a:p>
          <a:p>
            <a:r>
              <a:rPr lang="en-US" sz="2600" dirty="0">
                <a:ea typeface="Calibri" pitchFamily="34" charset="0"/>
                <a:cs typeface="Calibri" pitchFamily="34" charset="0"/>
              </a:rPr>
              <a:t>Also helps to determine the most appropriate near prescription with testing conditions</a:t>
            </a:r>
          </a:p>
          <a:p>
            <a:endParaRPr lang="en-US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r>
              <a:rPr lang="en-US" dirty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40943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438400"/>
            <a:ext cx="8305800" cy="364913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600" dirty="0">
                <a:ea typeface="Calibri" pitchFamily="34" charset="0"/>
                <a:cs typeface="Calibri" pitchFamily="34" charset="0"/>
              </a:rPr>
              <a:t>Techniques to perform dynamic retinoscopy include</a:t>
            </a:r>
          </a:p>
          <a:p>
            <a:pPr marL="0" indent="0">
              <a:buNone/>
            </a:pPr>
            <a:endParaRPr lang="en-US" sz="2600" dirty="0">
              <a:ea typeface="Calibri" pitchFamily="34" charset="0"/>
              <a:cs typeface="Calibri" pitchFamily="34" charset="0"/>
            </a:endParaRPr>
          </a:p>
          <a:p>
            <a:pPr>
              <a:buFontTx/>
              <a:buChar char="-"/>
            </a:pPr>
            <a:r>
              <a:rPr lang="en-US" sz="2600" dirty="0">
                <a:ea typeface="Calibri" pitchFamily="34" charset="0"/>
                <a:cs typeface="Calibri" pitchFamily="34" charset="0"/>
              </a:rPr>
              <a:t>Interposing additional lenses into line of  sight to </a:t>
            </a:r>
          </a:p>
          <a:p>
            <a:pPr marL="0" indent="0">
              <a:buNone/>
            </a:pPr>
            <a:r>
              <a:rPr lang="en-US" sz="2600" dirty="0">
                <a:ea typeface="Calibri" pitchFamily="34" charset="0"/>
                <a:cs typeface="Calibri" pitchFamily="34" charset="0"/>
              </a:rPr>
              <a:t>    achieve  neutrality</a:t>
            </a:r>
          </a:p>
          <a:p>
            <a:pPr marL="0" indent="0">
              <a:buNone/>
            </a:pPr>
            <a:endParaRPr lang="en-US" sz="2600" dirty="0">
              <a:ea typeface="Calibri" pitchFamily="34" charset="0"/>
              <a:cs typeface="Calibri" pitchFamily="34" charset="0"/>
            </a:endParaRPr>
          </a:p>
          <a:p>
            <a:pPr>
              <a:buFontTx/>
              <a:buChar char="-"/>
            </a:pPr>
            <a:r>
              <a:rPr lang="en-US" sz="2600" dirty="0">
                <a:ea typeface="Calibri" pitchFamily="34" charset="0"/>
                <a:cs typeface="Calibri" pitchFamily="34" charset="0"/>
              </a:rPr>
              <a:t>Moving </a:t>
            </a:r>
            <a:r>
              <a:rPr lang="en-US" sz="2600" dirty="0" err="1">
                <a:ea typeface="Calibri" pitchFamily="34" charset="0"/>
                <a:cs typeface="Calibri" pitchFamily="34" charset="0"/>
              </a:rPr>
              <a:t>retinoscope</a:t>
            </a:r>
            <a:r>
              <a:rPr lang="en-US" sz="2600" dirty="0">
                <a:ea typeface="Calibri" pitchFamily="34" charset="0"/>
                <a:cs typeface="Calibri" pitchFamily="34" charset="0"/>
              </a:rPr>
              <a:t> in space to the point  that is</a:t>
            </a:r>
          </a:p>
          <a:p>
            <a:pPr marL="0" indent="0">
              <a:buNone/>
            </a:pPr>
            <a:r>
              <a:rPr lang="en-US" sz="2600" dirty="0">
                <a:ea typeface="Calibri" pitchFamily="34" charset="0"/>
                <a:cs typeface="Calibri" pitchFamily="34" charset="0"/>
              </a:rPr>
              <a:t>    conjugate to the retina</a:t>
            </a:r>
          </a:p>
          <a:p>
            <a:pPr marL="0" indent="0">
              <a:buNone/>
            </a:pPr>
            <a:endParaRPr lang="en-US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n-US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76506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0821" y="609600"/>
            <a:ext cx="7772400" cy="1456267"/>
          </a:xfrm>
        </p:spPr>
        <p:txBody>
          <a:bodyPr>
            <a:normAutofit/>
          </a:bodyPr>
          <a:lstStyle/>
          <a:p>
            <a:r>
              <a:rPr lang="en-US" sz="2800" b="1" cap="none" dirty="0">
                <a:solidFill>
                  <a:srgbClr val="FFFF00"/>
                </a:solidFill>
                <a:latin typeface="+mn-lt"/>
              </a:rPr>
              <a:t>Methods of Dynamic Retinoscopy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813048" cy="3649134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FFC000"/>
                </a:solidFill>
              </a:rPr>
              <a:t>Monocular Estimation Method (MEM)</a:t>
            </a:r>
          </a:p>
          <a:p>
            <a:r>
              <a:rPr lang="en-US" sz="2600" dirty="0">
                <a:solidFill>
                  <a:srgbClr val="FFC000"/>
                </a:solidFill>
              </a:rPr>
              <a:t>Nott </a:t>
            </a:r>
            <a:r>
              <a:rPr lang="en-US" sz="2600" dirty="0" err="1">
                <a:solidFill>
                  <a:srgbClr val="FFC000"/>
                </a:solidFill>
              </a:rPr>
              <a:t>retinoscopy</a:t>
            </a:r>
            <a:endParaRPr lang="en-US" sz="2600" dirty="0">
              <a:solidFill>
                <a:srgbClr val="FFC000"/>
              </a:solidFill>
            </a:endParaRPr>
          </a:p>
          <a:p>
            <a:r>
              <a:rPr lang="en-US" sz="2600" dirty="0">
                <a:solidFill>
                  <a:srgbClr val="FFC000"/>
                </a:solidFill>
              </a:rPr>
              <a:t>Bell retinoscopy</a:t>
            </a:r>
          </a:p>
          <a:p>
            <a:endParaRPr lang="en-US" sz="2600" dirty="0"/>
          </a:p>
          <a:p>
            <a:endParaRPr lang="en-US" sz="2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209800"/>
            <a:ext cx="3813048" cy="3649133"/>
          </a:xfrm>
        </p:spPr>
        <p:txBody>
          <a:bodyPr>
            <a:noAutofit/>
          </a:bodyPr>
          <a:lstStyle/>
          <a:p>
            <a:r>
              <a:rPr lang="en-US" sz="2400" dirty="0"/>
              <a:t>Cross method</a:t>
            </a:r>
          </a:p>
          <a:p>
            <a:r>
              <a:rPr lang="en-US" sz="2400" dirty="0" err="1"/>
              <a:t>Sheard’s</a:t>
            </a:r>
            <a:r>
              <a:rPr lang="en-US" sz="2400" dirty="0"/>
              <a:t> method</a:t>
            </a:r>
          </a:p>
          <a:p>
            <a:r>
              <a:rPr lang="en-US" sz="2400" dirty="0" err="1"/>
              <a:t>Tait’s</a:t>
            </a:r>
            <a:r>
              <a:rPr lang="en-US" sz="2400" dirty="0"/>
              <a:t> method</a:t>
            </a:r>
          </a:p>
          <a:p>
            <a:r>
              <a:rPr lang="en-US" sz="2400" dirty="0"/>
              <a:t>Low neutral and high neutral method</a:t>
            </a:r>
          </a:p>
          <a:p>
            <a:r>
              <a:rPr lang="en-US" sz="2400" dirty="0"/>
              <a:t>Stress Point </a:t>
            </a:r>
            <a:r>
              <a:rPr lang="en-US" sz="2400" dirty="0" err="1"/>
              <a:t>retinoscopy</a:t>
            </a:r>
            <a:endParaRPr lang="en-US" sz="2400" dirty="0"/>
          </a:p>
          <a:p>
            <a:r>
              <a:rPr lang="en-US" sz="2400" dirty="0"/>
              <a:t>Book (</a:t>
            </a:r>
            <a:r>
              <a:rPr lang="en-US" sz="2400" dirty="0" err="1"/>
              <a:t>Getman</a:t>
            </a:r>
            <a:r>
              <a:rPr lang="en-US" sz="2400" dirty="0"/>
              <a:t>) </a:t>
            </a:r>
            <a:r>
              <a:rPr lang="en-US" sz="2400" dirty="0" err="1"/>
              <a:t>retinoscopy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0309463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8382000" cy="1456267"/>
          </a:xfrm>
        </p:spPr>
        <p:txBody>
          <a:bodyPr>
            <a:normAutofit/>
          </a:bodyPr>
          <a:lstStyle/>
          <a:p>
            <a:r>
              <a:rPr lang="pt-BR" b="1" cap="none" dirty="0">
                <a:solidFill>
                  <a:srgbClr val="00B0F0"/>
                </a:solidFill>
              </a:rPr>
              <a:t>Monocular Estimate Method (MEM) Retinoscopy</a:t>
            </a:r>
            <a:endParaRPr lang="en-US" cap="none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2068"/>
            <a:ext cx="8153400" cy="4182532"/>
          </a:xfrm>
        </p:spPr>
        <p:txBody>
          <a:bodyPr>
            <a:normAutofit/>
          </a:bodyPr>
          <a:lstStyle/>
          <a:p>
            <a:r>
              <a:rPr lang="en-US" sz="2600" dirty="0">
                <a:ea typeface="Calibri" pitchFamily="34" charset="0"/>
                <a:cs typeface="Calibri" pitchFamily="34" charset="0"/>
              </a:rPr>
              <a:t>Gives an estimated measure of the spatial positioning of accommodation with regard to convergence</a:t>
            </a:r>
          </a:p>
          <a:p>
            <a:endParaRPr lang="en-US" sz="2600" dirty="0">
              <a:ea typeface="Calibri" pitchFamily="34" charset="0"/>
              <a:cs typeface="Calibri" pitchFamily="34" charset="0"/>
            </a:endParaRPr>
          </a:p>
          <a:p>
            <a:r>
              <a:rPr lang="en-US" sz="2600" dirty="0">
                <a:ea typeface="Calibri" pitchFamily="34" charset="0"/>
                <a:cs typeface="Calibri" pitchFamily="34" charset="0"/>
              </a:rPr>
              <a:t>Cognitive demand is moderate</a:t>
            </a:r>
          </a:p>
          <a:p>
            <a:endParaRPr lang="en-US" sz="2600" dirty="0">
              <a:ea typeface="Calibri" pitchFamily="34" charset="0"/>
              <a:cs typeface="Calibri" pitchFamily="34" charset="0"/>
            </a:endParaRPr>
          </a:p>
          <a:p>
            <a:r>
              <a:rPr lang="en-US" sz="2600" dirty="0">
                <a:ea typeface="Calibri" pitchFamily="34" charset="0"/>
                <a:cs typeface="Calibri" pitchFamily="34" charset="0"/>
              </a:rPr>
              <a:t>Done by interposing additional lenses in front of eyes</a:t>
            </a:r>
          </a:p>
          <a:p>
            <a:pPr marL="0" indent="0"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23358246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374" y="1828800"/>
            <a:ext cx="8229600" cy="41825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dirty="0">
                <a:solidFill>
                  <a:srgbClr val="FFFF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Materials </a:t>
            </a:r>
          </a:p>
          <a:p>
            <a:endParaRPr lang="en-US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r>
              <a:rPr lang="en-US" sz="2600" dirty="0">
                <a:latin typeface="Calibri" pitchFamily="34" charset="0"/>
                <a:ea typeface="Calibri" pitchFamily="34" charset="0"/>
                <a:cs typeface="Calibri" pitchFamily="34" charset="0"/>
              </a:rPr>
              <a:t>Series of cards with a central aperture mounted on a </a:t>
            </a:r>
            <a:r>
              <a:rPr lang="en-US" sz="26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retinoscope</a:t>
            </a:r>
            <a:endParaRPr lang="en-US" sz="26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endParaRPr lang="en-US" sz="26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r>
              <a:rPr lang="en-US" sz="2600" dirty="0">
                <a:latin typeface="Calibri" pitchFamily="34" charset="0"/>
                <a:ea typeface="Calibri" pitchFamily="34" charset="0"/>
                <a:cs typeface="Calibri" pitchFamily="34" charset="0"/>
              </a:rPr>
              <a:t>Cards can have printed letters, or words, or pictures that range in size from 20/160 to 20/30 arranged around the aperture</a:t>
            </a:r>
          </a:p>
          <a:p>
            <a:endParaRPr lang="en-US" dirty="0"/>
          </a:p>
        </p:txBody>
      </p:sp>
      <p:pic>
        <p:nvPicPr>
          <p:cNvPr id="4" name="Picture 4" descr="0018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76600" y="243385"/>
            <a:ext cx="2883149" cy="2332251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1" y="228600"/>
            <a:ext cx="2662072" cy="2347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697822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457200" y="533400"/>
            <a:ext cx="7772400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cap="none" dirty="0">
                <a:solidFill>
                  <a:srgbClr val="FFFF00"/>
                </a:solidFill>
              </a:rPr>
              <a:t>   Procedure</a:t>
            </a:r>
          </a:p>
        </p:txBody>
      </p:sp>
      <p:sp>
        <p:nvSpPr>
          <p:cNvPr id="2" name="Rectangle 1"/>
          <p:cNvSpPr/>
          <p:nvPr/>
        </p:nvSpPr>
        <p:spPr>
          <a:xfrm>
            <a:off x="914400" y="1447800"/>
            <a:ext cx="8077200" cy="5562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600" dirty="0"/>
              <a:t>Pt. instructed to keep the targets clear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/>
              <a:t>Sweeps the </a:t>
            </a:r>
            <a:r>
              <a:rPr lang="en-US" sz="2600" dirty="0" err="1"/>
              <a:t>retinoscope</a:t>
            </a:r>
            <a:r>
              <a:rPr lang="en-US" sz="2600" dirty="0"/>
              <a:t> beam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6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600" dirty="0"/>
              <a:t>Observe the motion of the </a:t>
            </a:r>
            <a:r>
              <a:rPr lang="en-US" sz="2600" dirty="0" err="1"/>
              <a:t>retinoscopic</a:t>
            </a:r>
            <a:r>
              <a:rPr lang="en-US" sz="2600" dirty="0"/>
              <a:t> reflex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26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600" dirty="0"/>
              <a:t>Quickly interpose a trial lens at the spectacle plane (starting from +0.25 and increasing in 0.25 steps)</a:t>
            </a:r>
          </a:p>
          <a:p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11985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8153400" cy="4953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Interpretation </a:t>
            </a:r>
          </a:p>
          <a:p>
            <a:endParaRPr lang="en-US" dirty="0"/>
          </a:p>
          <a:p>
            <a:r>
              <a:rPr lang="en-US" sz="2600" dirty="0"/>
              <a:t>“lag of accommodation” is the amount of plus lens that neutralizes the reflex</a:t>
            </a:r>
          </a:p>
          <a:p>
            <a:endParaRPr lang="en-US" sz="2600" dirty="0"/>
          </a:p>
          <a:p>
            <a:pPr marL="0" indent="0">
              <a:buNone/>
            </a:pPr>
            <a:r>
              <a:rPr lang="en-US" sz="2600" dirty="0"/>
              <a:t>  Example</a:t>
            </a:r>
          </a:p>
          <a:p>
            <a:pPr marL="0" indent="0">
              <a:buNone/>
            </a:pPr>
            <a:r>
              <a:rPr lang="en-US" sz="2600" dirty="0"/>
              <a:t>  If the </a:t>
            </a:r>
            <a:r>
              <a:rPr lang="en-US" sz="2600" dirty="0" err="1"/>
              <a:t>retinoscopic</a:t>
            </a:r>
            <a:r>
              <a:rPr lang="en-US" sz="2600" dirty="0"/>
              <a:t> reflex is neutralized by +1.75D then lag </a:t>
            </a:r>
          </a:p>
          <a:p>
            <a:pPr marL="0" indent="0">
              <a:buNone/>
            </a:pPr>
            <a:r>
              <a:rPr lang="en-US" sz="2600" dirty="0"/>
              <a:t>  is +1.75</a:t>
            </a:r>
          </a:p>
          <a:p>
            <a:pPr marL="0" indent="0">
              <a:buNone/>
            </a:pPr>
            <a:r>
              <a:rPr lang="en-US" sz="2600" dirty="0"/>
              <a:t>             ADD  = +1.75 – (+0.75)</a:t>
            </a:r>
          </a:p>
          <a:p>
            <a:pPr marL="0" indent="0">
              <a:buNone/>
            </a:pPr>
            <a:r>
              <a:rPr lang="en-US" sz="2600" dirty="0"/>
              <a:t>                       = +1.00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97414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77333"/>
            <a:ext cx="7772400" cy="1456267"/>
          </a:xfrm>
        </p:spPr>
        <p:txBody>
          <a:bodyPr/>
          <a:lstStyle/>
          <a:p>
            <a:r>
              <a:rPr lang="en-US" b="1" cap="none" dirty="0">
                <a:solidFill>
                  <a:srgbClr val="00B0F0"/>
                </a:solidFill>
                <a:latin typeface="+mn-lt"/>
              </a:rPr>
              <a:t>Nott Dynamic Retinoscopy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09800"/>
            <a:ext cx="7772400" cy="3649133"/>
          </a:xfrm>
        </p:spPr>
        <p:txBody>
          <a:bodyPr>
            <a:normAutofit/>
          </a:bodyPr>
          <a:lstStyle/>
          <a:p>
            <a:r>
              <a:rPr lang="en-US" sz="2600" dirty="0"/>
              <a:t>Main purpose is identical to the MEM method</a:t>
            </a:r>
          </a:p>
          <a:p>
            <a:endParaRPr lang="en-US" sz="2600" dirty="0"/>
          </a:p>
          <a:p>
            <a:r>
              <a:rPr lang="en-US" sz="2600" dirty="0"/>
              <a:t>Cognitive demand is moderate</a:t>
            </a:r>
          </a:p>
          <a:p>
            <a:endParaRPr lang="en-US" sz="2600" dirty="0"/>
          </a:p>
          <a:p>
            <a:r>
              <a:rPr lang="en-US" sz="2600" dirty="0"/>
              <a:t>Done by moving </a:t>
            </a:r>
            <a:r>
              <a:rPr lang="en-US" sz="2600" dirty="0" err="1"/>
              <a:t>retinoscope</a:t>
            </a:r>
            <a:r>
              <a:rPr lang="en-US" sz="2600" dirty="0"/>
              <a:t> in space to the point that is conjugate to the retina</a:t>
            </a:r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50834706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7772400" cy="3649133"/>
          </a:xfrm>
        </p:spPr>
        <p:txBody>
          <a:bodyPr/>
          <a:lstStyle/>
          <a:p>
            <a:pPr marL="0" indent="0">
              <a:buNone/>
            </a:pPr>
            <a:r>
              <a:rPr lang="en-US" sz="2600" b="1" dirty="0">
                <a:solidFill>
                  <a:srgbClr val="FFFF00"/>
                </a:solidFill>
              </a:rPr>
              <a:t>Materials</a:t>
            </a:r>
          </a:p>
          <a:p>
            <a:endParaRPr lang="en-US" dirty="0"/>
          </a:p>
          <a:p>
            <a:pPr>
              <a:buFontTx/>
              <a:buChar char="-"/>
            </a:pPr>
            <a:r>
              <a:rPr lang="en-US" sz="2600" dirty="0"/>
              <a:t>Reduced block of 20/20 (6/6) letters </a:t>
            </a:r>
          </a:p>
          <a:p>
            <a:pPr>
              <a:buFontTx/>
              <a:buChar char="-"/>
            </a:pPr>
            <a:endParaRPr lang="en-US" sz="2600" dirty="0"/>
          </a:p>
          <a:p>
            <a:pPr>
              <a:buNone/>
            </a:pPr>
            <a:r>
              <a:rPr lang="en-US" sz="2600" dirty="0"/>
              <a:t>-  Placed at 16 inches (40 cm) from the patient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54427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138323"/>
            <a:ext cx="8153400" cy="3649133"/>
          </a:xfrm>
        </p:spPr>
        <p:txBody>
          <a:bodyPr>
            <a:normAutofit/>
          </a:bodyPr>
          <a:lstStyle/>
          <a:p>
            <a:r>
              <a:rPr lang="en-US" sz="2600" dirty="0"/>
              <a:t>Pt. wears the compensating distance lenses</a:t>
            </a:r>
          </a:p>
          <a:p>
            <a:endParaRPr lang="en-US" sz="2600" dirty="0"/>
          </a:p>
          <a:p>
            <a:r>
              <a:rPr lang="en-US" sz="2600" dirty="0"/>
              <a:t>Pt. directed to read the letters</a:t>
            </a:r>
          </a:p>
          <a:p>
            <a:endParaRPr lang="en-US" sz="2600" dirty="0"/>
          </a:p>
          <a:p>
            <a:r>
              <a:rPr lang="en-US" sz="2600" dirty="0"/>
              <a:t>Performs </a:t>
            </a:r>
            <a:r>
              <a:rPr lang="en-US" sz="2600" dirty="0" err="1"/>
              <a:t>retinoscopy</a:t>
            </a:r>
            <a:r>
              <a:rPr lang="en-US" sz="2600" dirty="0"/>
              <a:t> by moving farther from the plane of regard until the motion is neutralized</a:t>
            </a:r>
          </a:p>
          <a:p>
            <a:endParaRPr lang="en-US" sz="26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135213"/>
            <a:ext cx="7772400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cap="none" dirty="0">
                <a:solidFill>
                  <a:srgbClr val="FFFF00"/>
                </a:solidFill>
              </a:rPr>
              <a:t>Procedure</a:t>
            </a:r>
          </a:p>
        </p:txBody>
      </p:sp>
      <p:pic>
        <p:nvPicPr>
          <p:cNvPr id="6" name="Picture 3" descr="C:\Users\dell\Desktop\images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0600" y="4191000"/>
            <a:ext cx="3352800" cy="2382672"/>
          </a:xfrm>
          <a:prstGeom prst="rect">
            <a:avLst/>
          </a:prstGeom>
          <a:noFill/>
        </p:spPr>
      </p:pic>
      <p:pic>
        <p:nvPicPr>
          <p:cNvPr id="7" name="Picture 2" descr="C:\Users\dell\Desktop\indexq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191000"/>
            <a:ext cx="3657600" cy="2382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513170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07159" y="609600"/>
            <a:ext cx="8153400" cy="3649133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Interpretation</a:t>
            </a:r>
          </a:p>
          <a:p>
            <a:endParaRPr lang="en-US" sz="2600" dirty="0"/>
          </a:p>
          <a:p>
            <a:r>
              <a:rPr lang="en-US" sz="2600" dirty="0"/>
              <a:t>Dioptric difference between these two distances equals the lag of accommodation</a:t>
            </a:r>
          </a:p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750628" y="3208867"/>
            <a:ext cx="7772400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/>
              <a:t>Example </a:t>
            </a:r>
          </a:p>
          <a:p>
            <a:pPr marL="0" indent="0">
              <a:buNone/>
            </a:pPr>
            <a:r>
              <a:rPr lang="en-US" sz="2600" dirty="0"/>
              <a:t>Distance from the target to spectacle plane = 40cm</a:t>
            </a:r>
          </a:p>
          <a:p>
            <a:pPr marL="0" indent="0">
              <a:buNone/>
            </a:pPr>
            <a:r>
              <a:rPr lang="en-US" sz="2600" dirty="0"/>
              <a:t>Distance from </a:t>
            </a:r>
            <a:r>
              <a:rPr lang="en-US" sz="2600" dirty="0" err="1"/>
              <a:t>retinoscope</a:t>
            </a:r>
            <a:r>
              <a:rPr lang="en-US" sz="2600" dirty="0"/>
              <a:t> to spectacle plane = 50cm</a:t>
            </a:r>
          </a:p>
          <a:p>
            <a:pPr marL="0" indent="0">
              <a:buNone/>
            </a:pPr>
            <a:r>
              <a:rPr lang="en-US" sz="2600" dirty="0"/>
              <a:t>Lag of accommodation = +2.50D – 2.00D</a:t>
            </a:r>
          </a:p>
          <a:p>
            <a:pPr>
              <a:buFont typeface="Arial"/>
              <a:buNone/>
            </a:pPr>
            <a:r>
              <a:rPr lang="en-US" sz="2600" dirty="0"/>
              <a:t>                                          = +0.50D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35885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cap="none" dirty="0">
                <a:solidFill>
                  <a:srgbClr val="00B0F0"/>
                </a:solidFill>
                <a:latin typeface="+mn-lt"/>
              </a:rPr>
              <a:t>Bell Retinoscopy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153400" cy="3649133"/>
          </a:xfrm>
        </p:spPr>
        <p:txBody>
          <a:bodyPr/>
          <a:lstStyle/>
          <a:p>
            <a:r>
              <a:rPr lang="en-US" sz="2600" dirty="0"/>
              <a:t>Evaluate the performance of the accommodative system under moving &amp; real life conditions in free space</a:t>
            </a:r>
          </a:p>
          <a:p>
            <a:endParaRPr lang="en-US" sz="2600" dirty="0"/>
          </a:p>
          <a:p>
            <a:r>
              <a:rPr lang="en-US" sz="2600" dirty="0"/>
              <a:t>Cognitive demand is low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00119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28800"/>
            <a:ext cx="8610600" cy="38777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FFF00"/>
                </a:solidFill>
              </a:rPr>
              <a:t>Materials</a:t>
            </a:r>
          </a:p>
          <a:p>
            <a:endParaRPr lang="en-US" dirty="0"/>
          </a:p>
          <a:p>
            <a:r>
              <a:rPr lang="en-US" sz="2600" dirty="0"/>
              <a:t>Three dimensional viewing target</a:t>
            </a:r>
          </a:p>
          <a:p>
            <a:endParaRPr lang="en-US" sz="2600" dirty="0"/>
          </a:p>
          <a:p>
            <a:r>
              <a:rPr lang="en-US" sz="2600" dirty="0"/>
              <a:t>A small, highly reflective bell dangling from String</a:t>
            </a:r>
          </a:p>
          <a:p>
            <a:pPr marL="0" indent="0">
              <a:buNone/>
            </a:pPr>
            <a:r>
              <a:rPr lang="en-US" sz="2600" dirty="0"/>
              <a:t>    - replaced with a Wolff Wand (½ inch diameter, metal </a:t>
            </a:r>
          </a:p>
          <a:p>
            <a:pPr marL="0" indent="0">
              <a:buNone/>
            </a:pPr>
            <a:r>
              <a:rPr lang="en-US" sz="2600" dirty="0"/>
              <a:t>      ball mounted on the end of a rod)</a:t>
            </a:r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613716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600" dirty="0"/>
              <a:t>Wand is held by the examiner</a:t>
            </a:r>
          </a:p>
          <a:p>
            <a:endParaRPr lang="en-US" sz="2600" dirty="0"/>
          </a:p>
          <a:p>
            <a:r>
              <a:rPr lang="en-US" sz="2600" dirty="0"/>
              <a:t>Moved closer to and farther from the patient - slower than 2  inches/sec</a:t>
            </a:r>
          </a:p>
          <a:p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3352800"/>
            <a:ext cx="4267200" cy="3200399"/>
          </a:xfrm>
          <a:prstGeom prst="rect">
            <a:avLst/>
          </a:prstGeom>
          <a:noFill/>
        </p:spPr>
      </p:pic>
      <p:pic>
        <p:nvPicPr>
          <p:cNvPr id="7" name="Picture 7" descr="C:\Users\dell\Desktop\images(124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28600"/>
            <a:ext cx="42672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57201" y="703944"/>
            <a:ext cx="7772400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cap="none" dirty="0">
                <a:solidFill>
                  <a:srgbClr val="FFFF00"/>
                </a:solidFill>
              </a:rPr>
              <a:t>Procedure</a:t>
            </a:r>
          </a:p>
        </p:txBody>
      </p:sp>
    </p:spTree>
    <p:extLst>
      <p:ext uri="{BB962C8B-B14F-4D97-AF65-F5344CB8AC3E}">
        <p14:creationId xmlns:p14="http://schemas.microsoft.com/office/powerpoint/2010/main" val="197650632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85800" y="2286000"/>
            <a:ext cx="7772400" cy="3649133"/>
          </a:xfrm>
        </p:spPr>
        <p:txBody>
          <a:bodyPr>
            <a:noAutofit/>
          </a:bodyPr>
          <a:lstStyle/>
          <a:p>
            <a:r>
              <a:rPr lang="en-US" sz="2600" dirty="0" err="1"/>
              <a:t>Retinoscope</a:t>
            </a:r>
            <a:r>
              <a:rPr lang="en-US" sz="2600" dirty="0"/>
              <a:t> is positioned at a fixed distance  of 50 cm (20 inches)</a:t>
            </a:r>
          </a:p>
          <a:p>
            <a:endParaRPr lang="en-US" sz="2600" dirty="0"/>
          </a:p>
          <a:p>
            <a:r>
              <a:rPr lang="en-US" sz="2600" dirty="0"/>
              <a:t>Patient fixates the target and the examiner notes the direction of the reflex</a:t>
            </a:r>
          </a:p>
          <a:p>
            <a:endParaRPr lang="en-US" sz="26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57201" y="703944"/>
            <a:ext cx="7772400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cap="none" dirty="0">
                <a:solidFill>
                  <a:srgbClr val="FFFF00"/>
                </a:solidFill>
              </a:rPr>
              <a:t>Procedure</a:t>
            </a:r>
          </a:p>
        </p:txBody>
      </p:sp>
    </p:spTree>
    <p:extLst>
      <p:ext uri="{BB962C8B-B14F-4D97-AF65-F5344CB8AC3E}">
        <p14:creationId xmlns:p14="http://schemas.microsoft.com/office/powerpoint/2010/main" val="304847305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5"/>
          <p:cNvSpPr txBox="1">
            <a:spLocks/>
          </p:cNvSpPr>
          <p:nvPr/>
        </p:nvSpPr>
        <p:spPr>
          <a:xfrm>
            <a:off x="457201" y="1981200"/>
            <a:ext cx="8305800" cy="3649133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600" dirty="0"/>
          </a:p>
          <a:p>
            <a:r>
              <a:rPr lang="en-US" sz="2600" dirty="0"/>
              <a:t>Target is moved closer to the patient there will be a  point where the motion changes  from “with” to “against’’</a:t>
            </a:r>
          </a:p>
          <a:p>
            <a:endParaRPr lang="en-US" sz="2600" dirty="0"/>
          </a:p>
          <a:p>
            <a:r>
              <a:rPr lang="en-US" sz="2600" dirty="0"/>
              <a:t>Target is again moved away from patient until with motion is observed</a:t>
            </a:r>
          </a:p>
          <a:p>
            <a:endParaRPr lang="en-US" sz="2600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1" y="703944"/>
            <a:ext cx="7772400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cap="none" dirty="0">
                <a:solidFill>
                  <a:srgbClr val="FFFF00"/>
                </a:solidFill>
              </a:rPr>
              <a:t>Procedure</a:t>
            </a:r>
          </a:p>
        </p:txBody>
      </p:sp>
    </p:spTree>
    <p:extLst>
      <p:ext uri="{BB962C8B-B14F-4D97-AF65-F5344CB8AC3E}">
        <p14:creationId xmlns:p14="http://schemas.microsoft.com/office/powerpoint/2010/main" val="137111268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cap="none" dirty="0">
                <a:solidFill>
                  <a:srgbClr val="FFFF00"/>
                </a:solidFill>
              </a:rPr>
              <a:t>Interpretation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28800"/>
            <a:ext cx="8153400" cy="3649133"/>
          </a:xfrm>
        </p:spPr>
        <p:txBody>
          <a:bodyPr>
            <a:normAutofit/>
          </a:bodyPr>
          <a:lstStyle/>
          <a:p>
            <a:r>
              <a:rPr lang="en-US" sz="2600" dirty="0"/>
              <a:t>Distance between the </a:t>
            </a:r>
            <a:r>
              <a:rPr lang="en-US" sz="2600" dirty="0" err="1"/>
              <a:t>retinoscope</a:t>
            </a:r>
            <a:r>
              <a:rPr lang="en-US" sz="2600" dirty="0"/>
              <a:t> and the target, when the motion change occurs, is a physical measure of the lag of accommodation</a:t>
            </a:r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30658015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057400"/>
            <a:ext cx="7772400" cy="3649133"/>
          </a:xfrm>
        </p:spPr>
        <p:txBody>
          <a:bodyPr>
            <a:normAutofit/>
          </a:bodyPr>
          <a:lstStyle/>
          <a:p>
            <a:r>
              <a:rPr lang="en-US" sz="2600" dirty="0"/>
              <a:t>“with” to “against” motion is observed at 35 – 42 cm (14 - 17 inches)</a:t>
            </a:r>
          </a:p>
          <a:p>
            <a:endParaRPr lang="en-US" sz="2600" dirty="0"/>
          </a:p>
          <a:p>
            <a:r>
              <a:rPr lang="en-US" sz="2600" dirty="0"/>
              <a:t>“against” to “with” at 37 - 45 cm. (15 -18inches)</a:t>
            </a:r>
          </a:p>
          <a:p>
            <a:endParaRPr lang="en-US" sz="2600" dirty="0"/>
          </a:p>
          <a:p>
            <a:r>
              <a:rPr lang="en-US" sz="2600" dirty="0"/>
              <a:t>Accommodative flexibility can be assessed by observing how quickly or sluggishly the reflex changes</a:t>
            </a:r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92193624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cap="none" dirty="0">
                <a:solidFill>
                  <a:srgbClr val="FFFF00"/>
                </a:solidFill>
                <a:latin typeface="+mn-lt"/>
              </a:rPr>
              <a:t>Binocular Cross Cylinder Test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/>
              <a:t>Method of determining lag of accommodation</a:t>
            </a:r>
          </a:p>
          <a:p>
            <a:endParaRPr lang="en-US" sz="2600" dirty="0"/>
          </a:p>
          <a:p>
            <a:r>
              <a:rPr lang="en-US" sz="2600" dirty="0"/>
              <a:t>Blur no longer provides a stimulus for accommodation but disparity </a:t>
            </a:r>
            <a:r>
              <a:rPr lang="en-US" sz="2600" dirty="0" err="1"/>
              <a:t>vergence</a:t>
            </a:r>
            <a:r>
              <a:rPr lang="en-US" sz="2600" dirty="0"/>
              <a:t> is fully functional</a:t>
            </a:r>
          </a:p>
        </p:txBody>
      </p:sp>
    </p:spTree>
    <p:extLst>
      <p:ext uri="{BB962C8B-B14F-4D97-AF65-F5344CB8AC3E}">
        <p14:creationId xmlns:p14="http://schemas.microsoft.com/office/powerpoint/2010/main" val="69840577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cap="none" dirty="0">
                <a:solidFill>
                  <a:srgbClr val="FFFF00"/>
                </a:solidFill>
                <a:latin typeface="+mn-lt"/>
              </a:rPr>
              <a:t>Procedure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001000" cy="4982633"/>
          </a:xfrm>
        </p:spPr>
        <p:txBody>
          <a:bodyPr>
            <a:normAutofit/>
          </a:bodyPr>
          <a:lstStyle/>
          <a:p>
            <a:r>
              <a:rPr lang="en-US" sz="2600" dirty="0"/>
              <a:t>Use the cross grid on the near point card</a:t>
            </a:r>
          </a:p>
          <a:p>
            <a:endParaRPr lang="en-US" sz="2600" dirty="0"/>
          </a:p>
          <a:p>
            <a:r>
              <a:rPr lang="en-US" sz="2600" dirty="0"/>
              <a:t>With patient’s distance correction in trial frame, place cross cylinder with minus cylinder axis vertical (090 degree) in front of eye</a:t>
            </a:r>
          </a:p>
          <a:p>
            <a:endParaRPr lang="en-US" sz="2600" dirty="0"/>
          </a:p>
          <a:p>
            <a:r>
              <a:rPr lang="en-US" sz="2600" dirty="0"/>
              <a:t>Ask patient “Are ‘up and down’ or </a:t>
            </a:r>
          </a:p>
          <a:p>
            <a:pPr marL="0" indent="0">
              <a:buNone/>
            </a:pPr>
            <a:r>
              <a:rPr lang="en-US" sz="2600" dirty="0"/>
              <a:t>    ‘across’ lines  clearer, blacker, </a:t>
            </a:r>
          </a:p>
          <a:p>
            <a:pPr marL="0" indent="0">
              <a:buNone/>
            </a:pPr>
            <a:r>
              <a:rPr lang="en-US" sz="2600" dirty="0"/>
              <a:t>     or sharper ?”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074" name="Picture 2" descr="C:\Users\x200m\Downloads\images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55697"/>
            <a:ext cx="2667000" cy="2507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x200m\Downloads\images (2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810000"/>
            <a:ext cx="26670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000201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8458200" cy="4343401"/>
          </a:xfrm>
        </p:spPr>
        <p:txBody>
          <a:bodyPr>
            <a:noAutofit/>
          </a:bodyPr>
          <a:lstStyle/>
          <a:p>
            <a:r>
              <a:rPr lang="en-US" sz="2600" dirty="0"/>
              <a:t>If ‘across’ (horizontal) lines clearer </a:t>
            </a:r>
          </a:p>
          <a:p>
            <a:pPr marL="0" indent="0">
              <a:buNone/>
            </a:pPr>
            <a:r>
              <a:rPr lang="en-US" sz="2600" dirty="0"/>
              <a:t>    - Under accommodation</a:t>
            </a:r>
          </a:p>
          <a:p>
            <a:pPr marL="0" indent="0">
              <a:buNone/>
            </a:pPr>
            <a:r>
              <a:rPr lang="en-US" sz="2600" dirty="0"/>
              <a:t>    - So, add plus power binocularly until patient reports</a:t>
            </a:r>
          </a:p>
          <a:p>
            <a:pPr marL="0" indent="0">
              <a:buNone/>
            </a:pPr>
            <a:r>
              <a:rPr lang="en-US" sz="2600" dirty="0"/>
              <a:t>      equality or vertical lines become clearer</a:t>
            </a:r>
          </a:p>
          <a:p>
            <a:pPr marL="0" indent="0">
              <a:buNone/>
            </a:pPr>
            <a:endParaRPr lang="en-US" sz="2600" dirty="0"/>
          </a:p>
          <a:p>
            <a:r>
              <a:rPr lang="en-US" sz="2600" dirty="0"/>
              <a:t>If ‘up and down’ (vertical) lines clearer </a:t>
            </a:r>
          </a:p>
          <a:p>
            <a:pPr marL="0" indent="0">
              <a:buNone/>
            </a:pPr>
            <a:r>
              <a:rPr lang="en-US" sz="2600" dirty="0"/>
              <a:t>     - Over accommodation</a:t>
            </a:r>
          </a:p>
          <a:p>
            <a:pPr marL="0" indent="0">
              <a:buNone/>
            </a:pPr>
            <a:r>
              <a:rPr lang="en-US" sz="2600" dirty="0"/>
              <a:t>     - So, add minus power binocularly until patient reports</a:t>
            </a:r>
          </a:p>
          <a:p>
            <a:pPr marL="0" indent="0">
              <a:buNone/>
            </a:pPr>
            <a:r>
              <a:rPr lang="en-US" sz="2600" dirty="0"/>
              <a:t>       equality</a:t>
            </a:r>
          </a:p>
          <a:p>
            <a:pPr marL="0" indent="0"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35779305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cap="none" dirty="0">
                <a:solidFill>
                  <a:srgbClr val="FFFF00"/>
                </a:solidFill>
                <a:latin typeface="+mn-lt"/>
              </a:rPr>
              <a:t>High lag &gt;+0.75D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/>
              <a:t>Inadequate accommodative response</a:t>
            </a:r>
          </a:p>
          <a:p>
            <a:r>
              <a:rPr lang="en-US" sz="2600" dirty="0"/>
              <a:t>As a result of :- Near esophoria</a:t>
            </a:r>
          </a:p>
          <a:p>
            <a:pPr>
              <a:buNone/>
            </a:pPr>
            <a:r>
              <a:rPr lang="en-US" sz="2600" dirty="0"/>
              <a:t>                                Poor negative </a:t>
            </a:r>
            <a:r>
              <a:rPr lang="en-US" sz="2600" dirty="0" err="1"/>
              <a:t>vergence</a:t>
            </a:r>
            <a:endParaRPr lang="en-US" sz="2600" dirty="0"/>
          </a:p>
          <a:p>
            <a:pPr>
              <a:buNone/>
            </a:pPr>
            <a:r>
              <a:rPr lang="en-US" sz="2600" dirty="0"/>
              <a:t>                                Accommodative insufficiency</a:t>
            </a:r>
          </a:p>
          <a:p>
            <a:pPr>
              <a:buNone/>
            </a:pPr>
            <a:r>
              <a:rPr lang="en-US" sz="2600" dirty="0"/>
              <a:t>                                Uncorrected hyperopia</a:t>
            </a:r>
          </a:p>
          <a:p>
            <a:pPr>
              <a:buNone/>
            </a:pPr>
            <a:r>
              <a:rPr lang="en-US" sz="2600" dirty="0"/>
              <a:t>                                Patient is over </a:t>
            </a:r>
            <a:r>
              <a:rPr lang="en-US" sz="2600" dirty="0" err="1"/>
              <a:t>minused</a:t>
            </a:r>
            <a:r>
              <a:rPr lang="en-US" sz="2600" dirty="0"/>
              <a:t> </a:t>
            </a:r>
          </a:p>
          <a:p>
            <a:pPr marL="0" indent="0"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43387043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cap="none" dirty="0">
                <a:solidFill>
                  <a:srgbClr val="FFFF00"/>
                </a:solidFill>
                <a:latin typeface="+mn-lt"/>
              </a:rPr>
              <a:t>Lead of Accommodation &lt; +0.25D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Over accommodating</a:t>
            </a:r>
          </a:p>
          <a:p>
            <a:r>
              <a:rPr lang="en-US" sz="2600" dirty="0"/>
              <a:t>As a result of :- Near </a:t>
            </a:r>
            <a:r>
              <a:rPr lang="en-US" sz="2600" dirty="0" err="1"/>
              <a:t>exophoria</a:t>
            </a:r>
            <a:endParaRPr lang="en-US" sz="2600" dirty="0"/>
          </a:p>
          <a:p>
            <a:pPr>
              <a:buNone/>
            </a:pPr>
            <a:r>
              <a:rPr lang="en-US" sz="2600" dirty="0"/>
              <a:t>                                Spasm of accommodation</a:t>
            </a:r>
          </a:p>
          <a:p>
            <a:pPr>
              <a:buNone/>
            </a:pPr>
            <a:r>
              <a:rPr lang="en-US" sz="2600" dirty="0"/>
              <a:t>                                Over plus correction</a:t>
            </a:r>
          </a:p>
          <a:p>
            <a:pPr>
              <a:buNone/>
            </a:pPr>
            <a:r>
              <a:rPr lang="en-US" sz="2600" dirty="0"/>
              <a:t>                                Inadequate positive </a:t>
            </a:r>
            <a:r>
              <a:rPr lang="en-US" sz="2600" dirty="0" err="1"/>
              <a:t>vergence</a:t>
            </a:r>
            <a:endParaRPr lang="en-US" sz="26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69981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09601"/>
            <a:ext cx="7772400" cy="1456267"/>
          </a:xfrm>
        </p:spPr>
        <p:txBody>
          <a:bodyPr/>
          <a:lstStyle/>
          <a:p>
            <a:r>
              <a:rPr lang="en-US" b="1" cap="none" dirty="0">
                <a:solidFill>
                  <a:srgbClr val="FFFF00"/>
                </a:solidFill>
              </a:rPr>
              <a:t>References</a:t>
            </a:r>
            <a:r>
              <a:rPr lang="en-US" dirty="0"/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752600"/>
            <a:ext cx="8153400" cy="4800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 dirty="0"/>
              <a:t>Clinical Procedures in Optometry by J.D. Bartlett, J.B. Eskridge, J.F. Amos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sz="2400" dirty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 dirty="0"/>
              <a:t>Theory and Practice of Squint and </a:t>
            </a:r>
            <a:r>
              <a:rPr lang="en-US" sz="2400" dirty="0" err="1"/>
              <a:t>Orthoptics</a:t>
            </a:r>
            <a:r>
              <a:rPr lang="en-US" sz="2400" dirty="0"/>
              <a:t> by </a:t>
            </a:r>
            <a:r>
              <a:rPr lang="en-US" sz="2400" dirty="0" err="1"/>
              <a:t>A.K.Khurana</a:t>
            </a:r>
            <a:endParaRPr lang="en-US" sz="2400" dirty="0"/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sz="2400" dirty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 dirty="0"/>
              <a:t>Adler’s Physiology of the Eye by L.A. Levin, S.F. Nilsson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sz="2400" dirty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 dirty="0" err="1"/>
              <a:t>Borish’s</a:t>
            </a:r>
            <a:r>
              <a:rPr lang="en-US" sz="2400" dirty="0"/>
              <a:t> Clinical Refraction by W.J. Benjamin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sz="2400" dirty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 dirty="0"/>
              <a:t>Internet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2068382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514600"/>
            <a:ext cx="7772400" cy="145626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cap="none" dirty="0">
                <a:solidFill>
                  <a:srgbClr val="FFFF00"/>
                </a:solidFill>
              </a:rPr>
              <a:t>Thank You</a:t>
            </a:r>
            <a:br>
              <a:rPr lang="en-US" sz="4400" b="1" cap="none" dirty="0">
                <a:solidFill>
                  <a:srgbClr val="FFFF00"/>
                </a:solidFill>
              </a:rPr>
            </a:br>
            <a:r>
              <a:rPr lang="en-US" sz="4400" b="1" cap="none" dirty="0">
                <a:solidFill>
                  <a:srgbClr val="FFFF00"/>
                </a:solidFill>
              </a:rPr>
              <a:t>For Other PPTs and Eye Health Articles, visit us at</a:t>
            </a:r>
            <a:br>
              <a:rPr lang="en-US" sz="4400" b="1" cap="none" dirty="0">
                <a:solidFill>
                  <a:srgbClr val="FFFF00"/>
                </a:solidFill>
              </a:rPr>
            </a:br>
            <a:r>
              <a:rPr lang="en-US" sz="7300" b="1" cap="none" dirty="0">
                <a:solidFill>
                  <a:srgbClr val="FFFF00"/>
                </a:solidFill>
                <a:hlinkClick r:id="rId2"/>
              </a:rPr>
              <a:t>healthkura.com </a:t>
            </a:r>
            <a:endParaRPr lang="en-US" sz="7300" b="1" cap="none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8781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1622</TotalTime>
  <Words>3785</Words>
  <Application>Microsoft Office PowerPoint</Application>
  <PresentationFormat>On-screen Show (4:3)</PresentationFormat>
  <Paragraphs>638</Paragraphs>
  <Slides>91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91</vt:i4>
      </vt:variant>
    </vt:vector>
  </HeadingPairs>
  <TitlesOfParts>
    <vt:vector size="99" baseType="lpstr">
      <vt:lpstr>Agency FB</vt:lpstr>
      <vt:lpstr>Arial</vt:lpstr>
      <vt:lpstr>Calibri</vt:lpstr>
      <vt:lpstr>Calibri Light</vt:lpstr>
      <vt:lpstr>Courier New</vt:lpstr>
      <vt:lpstr>Helvetica</vt:lpstr>
      <vt:lpstr>Wingdings</vt:lpstr>
      <vt:lpstr>Celestial</vt:lpstr>
      <vt:lpstr>PowerPoint Presentation</vt:lpstr>
      <vt:lpstr>Presentation Layout</vt:lpstr>
      <vt:lpstr>Accommodation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Ocular changes during Accommodation</vt:lpstr>
      <vt:lpstr>Ocular changes in Accommodation</vt:lpstr>
      <vt:lpstr>PowerPoint Presentation</vt:lpstr>
      <vt:lpstr> Lens shape change with Accommodation</vt:lpstr>
      <vt:lpstr>What triggers Accommodation ??</vt:lpstr>
      <vt:lpstr>Components of Accommodation</vt:lpstr>
      <vt:lpstr>Reflex  Accommodation</vt:lpstr>
      <vt:lpstr>Vergence Accommodation</vt:lpstr>
      <vt:lpstr>Proximal Accommodation</vt:lpstr>
      <vt:lpstr>Tonic Accommodation</vt:lpstr>
      <vt:lpstr>Depth of Field and Depth of Focus</vt:lpstr>
      <vt:lpstr>Measurement of Accommodation</vt:lpstr>
      <vt:lpstr>Amplitude of Accommodation</vt:lpstr>
      <vt:lpstr>Amplitude of Accommodation</vt:lpstr>
      <vt:lpstr>Measurement of Amplitude of Accommodation</vt:lpstr>
      <vt:lpstr>Measurement of Amplitude of Accommodation</vt:lpstr>
      <vt:lpstr>Royal air force rule</vt:lpstr>
      <vt:lpstr>Procedure</vt:lpstr>
      <vt:lpstr>PowerPoint Presentation</vt:lpstr>
      <vt:lpstr>PowerPoint Presentation</vt:lpstr>
      <vt:lpstr>PowerPoint Presentation</vt:lpstr>
      <vt:lpstr>Example :</vt:lpstr>
      <vt:lpstr>Minus lens method/ Sheard’s method</vt:lpstr>
      <vt:lpstr>PowerPoint Presentation</vt:lpstr>
      <vt:lpstr>PowerPoint Presentation</vt:lpstr>
      <vt:lpstr>Accommodation insufficiency &amp; presbyopia</vt:lpstr>
      <vt:lpstr>Amplitude of accommodation and age</vt:lpstr>
      <vt:lpstr>Amplitude of accommodation and 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Accommodation facility</vt:lpstr>
      <vt:lpstr>PowerPoint Presentation</vt:lpstr>
      <vt:lpstr>Near-Far test</vt:lpstr>
      <vt:lpstr>PowerPoint Presentation</vt:lpstr>
      <vt:lpstr>PowerPoint Presentation</vt:lpstr>
      <vt:lpstr>PowerPoint Presentation</vt:lpstr>
      <vt:lpstr>Flipper Lens Test</vt:lpstr>
      <vt:lpstr>Flipper Lens Test</vt:lpstr>
      <vt:lpstr>PowerPoint Presentation</vt:lpstr>
      <vt:lpstr>PowerPoint Presentation</vt:lpstr>
      <vt:lpstr>Record and interpretation</vt:lpstr>
      <vt:lpstr>PowerPoint Presentation</vt:lpstr>
      <vt:lpstr>Fatigue of Accommodation</vt:lpstr>
      <vt:lpstr>PowerPoint Presentation</vt:lpstr>
      <vt:lpstr>PowerPoint Presentation</vt:lpstr>
      <vt:lpstr>Relative Accommodation</vt:lpstr>
      <vt:lpstr>PowerPoint Presentation</vt:lpstr>
      <vt:lpstr>Negative Relative Accommodation</vt:lpstr>
      <vt:lpstr>PowerPoint Presentation</vt:lpstr>
      <vt:lpstr> Positive Relative Accommodation</vt:lpstr>
      <vt:lpstr>Lag of accommodation</vt:lpstr>
      <vt:lpstr>PowerPoint Presentation</vt:lpstr>
      <vt:lpstr>PowerPoint Presentation</vt:lpstr>
      <vt:lpstr>Dynamic Retinoscopy</vt:lpstr>
      <vt:lpstr>PowerPoint Presentation</vt:lpstr>
      <vt:lpstr>Methods of Dynamic Retinoscopy</vt:lpstr>
      <vt:lpstr>Monocular Estimate Method (MEM) Retinoscopy</vt:lpstr>
      <vt:lpstr>PowerPoint Presentation</vt:lpstr>
      <vt:lpstr>PowerPoint Presentation</vt:lpstr>
      <vt:lpstr>PowerPoint Presentation</vt:lpstr>
      <vt:lpstr>Nott Dynamic Retinoscopy</vt:lpstr>
      <vt:lpstr>PowerPoint Presentation</vt:lpstr>
      <vt:lpstr>PowerPoint Presentation</vt:lpstr>
      <vt:lpstr>PowerPoint Presentation</vt:lpstr>
      <vt:lpstr>Bell Retinoscopy </vt:lpstr>
      <vt:lpstr>PowerPoint Presentation</vt:lpstr>
      <vt:lpstr>PowerPoint Presentation</vt:lpstr>
      <vt:lpstr>PowerPoint Presentation</vt:lpstr>
      <vt:lpstr>PowerPoint Presentation</vt:lpstr>
      <vt:lpstr>Interpretation</vt:lpstr>
      <vt:lpstr>PowerPoint Presentation</vt:lpstr>
      <vt:lpstr>Binocular Cross Cylinder Test</vt:lpstr>
      <vt:lpstr>Procedure</vt:lpstr>
      <vt:lpstr>PowerPoint Presentation</vt:lpstr>
      <vt:lpstr>High lag &gt;+0.75D</vt:lpstr>
      <vt:lpstr>Lead of Accommodation &lt; +0.25D</vt:lpstr>
      <vt:lpstr>References </vt:lpstr>
      <vt:lpstr>Thank You For Other PPTs and Eye Health Articles, visit us at healthkura.com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bikash sapkota</dc:creator>
  <cp:lastModifiedBy>Bikash Sapkota</cp:lastModifiedBy>
  <cp:revision>142</cp:revision>
  <dcterms:created xsi:type="dcterms:W3CDTF">2006-08-16T00:00:00Z</dcterms:created>
  <dcterms:modified xsi:type="dcterms:W3CDTF">2022-03-29T06:29:07Z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900808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S9.1.4</vt:lpwstr>
  </property>
</Properties>
</file>