
<file path=[Content_Types].xml><?xml version="1.0" encoding="utf-8"?>
<Types xmlns="http://schemas.openxmlformats.org/package/2006/content-types">
  <Default ContentType="image/gif" Extension="gif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drawingml.diagramData+xml" PartName="/ppt/diagrams/data2.xml"/>
  <Override ContentType="application/vnd.openxmlformats-officedocument.drawingml.diagramLayout+xml" PartName="/ppt/diagrams/layout2.xml"/>
  <Override ContentType="application/vnd.openxmlformats-officedocument.drawingml.diagramStyle+xml" PartName="/ppt/diagrams/quickStyle2.xml"/>
  <Override ContentType="application/vnd.openxmlformats-officedocument.drawingml.diagramColors+xml" PartName="/ppt/diagrams/colors2.xml"/>
  <Override ContentType="application/vnd.ms-office.drawingml.diagramDrawing+xml" PartName="/ppt/diagrams/drawing2.xml"/>
  <Override ContentType="application/vnd.openxmlformats-officedocument.drawingml.diagramData+xml" PartName="/ppt/diagrams/data3.xml"/>
  <Override ContentType="application/vnd.openxmlformats-officedocument.drawingml.diagramLayout+xml" PartName="/ppt/diagrams/layout3.xml"/>
  <Override ContentType="application/vnd.openxmlformats-officedocument.drawingml.diagramStyle+xml" PartName="/ppt/diagrams/quickStyle3.xml"/>
  <Override ContentType="application/vnd.openxmlformats-officedocument.drawingml.diagramColors+xml" PartName="/ppt/diagrams/colors3.xml"/>
  <Override ContentType="application/vnd.ms-office.drawingml.diagramDrawing+xml" PartName="/ppt/diagrams/drawing3.xml"/>
  <Override ContentType="application/vnd.openxmlformats-officedocument.presentationml.notesSlide+xml" PartName="/ppt/notesSlides/notesSlide4.xml"/>
  <Override ContentType="application/vnd.openxmlformats-officedocument.drawingml.diagramData+xml" PartName="/ppt/diagrams/data4.xml"/>
  <Override ContentType="application/vnd.openxmlformats-officedocument.drawingml.diagramLayout+xml" PartName="/ppt/diagrams/layout4.xml"/>
  <Override ContentType="application/vnd.openxmlformats-officedocument.drawingml.diagramStyle+xml" PartName="/ppt/diagrams/quickStyle4.xml"/>
  <Override ContentType="application/vnd.openxmlformats-officedocument.drawingml.diagramColors+xml" PartName="/ppt/diagrams/colors4.xml"/>
  <Override ContentType="application/vnd.ms-office.drawingml.diagramDrawing+xml" PartName="/ppt/diagrams/drawing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drawingml.diagramData+xml" PartName="/ppt/diagrams/data5.xml"/>
  <Override ContentType="application/vnd.openxmlformats-officedocument.drawingml.diagramLayout+xml" PartName="/ppt/diagrams/layout5.xml"/>
  <Override ContentType="application/vnd.openxmlformats-officedocument.drawingml.diagramStyle+xml" PartName="/ppt/diagrams/quickStyle5.xml"/>
  <Override ContentType="application/vnd.openxmlformats-officedocument.drawingml.diagramColors+xml" PartName="/ppt/diagrams/colors5.xml"/>
  <Override ContentType="application/vnd.ms-office.drawingml.diagramDrawing+xml" PartName="/ppt/diagrams/drawing5.xml"/>
  <Override ContentType="application/vnd.openxmlformats-officedocument.drawingml.diagramData+xml" PartName="/ppt/diagrams/data6.xml"/>
  <Override ContentType="application/vnd.openxmlformats-officedocument.drawingml.diagramLayout+xml" PartName="/ppt/diagrams/layout6.xml"/>
  <Override ContentType="application/vnd.openxmlformats-officedocument.drawingml.diagramStyle+xml" PartName="/ppt/diagrams/quickStyle6.xml"/>
  <Override ContentType="application/vnd.openxmlformats-officedocument.drawingml.diagramColors+xml" PartName="/ppt/diagrams/colors6.xml"/>
  <Override ContentType="application/vnd.ms-office.drawingml.diagramDrawing+xml" PartName="/ppt/diagrams/drawing6.xml"/>
  <Override ContentType="application/vnd.openxmlformats-officedocument.drawingml.diagramData+xml" PartName="/ppt/diagrams/data7.xml"/>
  <Override ContentType="application/vnd.openxmlformats-officedocument.drawingml.diagramLayout+xml" PartName="/ppt/diagrams/layout7.xml"/>
  <Override ContentType="application/vnd.openxmlformats-officedocument.drawingml.diagramStyle+xml" PartName="/ppt/diagrams/quickStyle7.xml"/>
  <Override ContentType="application/vnd.openxmlformats-officedocument.drawingml.diagramColors+xml" PartName="/ppt/diagrams/colors7.xml"/>
  <Override ContentType="application/vnd.ms-office.drawingml.diagramDrawing+xml" PartName="/ppt/diagrams/drawing7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drawingml.diagramData+xml" PartName="/ppt/diagrams/data8.xml"/>
  <Override ContentType="application/vnd.openxmlformats-officedocument.drawingml.diagramLayout+xml" PartName="/ppt/diagrams/layout8.xml"/>
  <Override ContentType="application/vnd.openxmlformats-officedocument.drawingml.diagramStyle+xml" PartName="/ppt/diagrams/quickStyle8.xml"/>
  <Override ContentType="application/vnd.openxmlformats-officedocument.drawingml.diagramColors+xml" PartName="/ppt/diagrams/colors8.xml"/>
  <Override ContentType="application/vnd.ms-office.drawingml.diagramDrawing+xml" PartName="/ppt/diagrams/drawing8.xml"/>
  <Override ContentType="application/vnd.openxmlformats-officedocument.drawingml.diagramData+xml" PartName="/ppt/diagrams/data9.xml"/>
  <Override ContentType="application/vnd.openxmlformats-officedocument.drawingml.diagramLayout+xml" PartName="/ppt/diagrams/layout9.xml"/>
  <Override ContentType="application/vnd.openxmlformats-officedocument.drawingml.diagramStyle+xml" PartName="/ppt/diagrams/quickStyle9.xml"/>
  <Override ContentType="application/vnd.openxmlformats-officedocument.drawingml.diagramColors+xml" PartName="/ppt/diagrams/colors9.xml"/>
  <Override ContentType="application/vnd.ms-office.drawingml.diagramDrawing+xml" PartName="/ppt/diagrams/drawing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drawingml.diagramData+xml" PartName="/ppt/diagrams/data10.xml"/>
  <Override ContentType="application/vnd.openxmlformats-officedocument.drawingml.diagramLayout+xml" PartName="/ppt/diagrams/layout10.xml"/>
  <Override ContentType="application/vnd.openxmlformats-officedocument.drawingml.diagramStyle+xml" PartName="/ppt/diagrams/quickStyle10.xml"/>
  <Override ContentType="application/vnd.openxmlformats-officedocument.drawingml.diagramColors+xml" PartName="/ppt/diagrams/colors10.xml"/>
  <Override ContentType="application/vnd.ms-office.drawingml.diagramDrawing+xml" PartName="/ppt/diagrams/drawing10.xml"/>
  <Override ContentType="application/vnd.openxmlformats-officedocument.drawingml.diagramData+xml" PartName="/ppt/diagrams/data11.xml"/>
  <Override ContentType="application/vnd.openxmlformats-officedocument.drawingml.diagramLayout+xml" PartName="/ppt/diagrams/layout11.xml"/>
  <Override ContentType="application/vnd.openxmlformats-officedocument.drawingml.diagramStyle+xml" PartName="/ppt/diagrams/quickStyle11.xml"/>
  <Override ContentType="application/vnd.openxmlformats-officedocument.drawingml.diagramColors+xml" PartName="/ppt/diagrams/colors11.xml"/>
  <Override ContentType="application/vnd.ms-office.drawingml.diagramDrawing+xml" PartName="/ppt/diagrams/drawing11.xml"/>
  <Override ContentType="application/vnd.openxmlformats-officedocument.drawingml.diagramData+xml" PartName="/ppt/diagrams/data12.xml"/>
  <Override ContentType="application/vnd.openxmlformats-officedocument.drawingml.diagramLayout+xml" PartName="/ppt/diagrams/layout12.xml"/>
  <Override ContentType="application/vnd.openxmlformats-officedocument.drawingml.diagramStyle+xml" PartName="/ppt/diagrams/quickStyle12.xml"/>
  <Override ContentType="application/vnd.openxmlformats-officedocument.drawingml.diagramColors+xml" PartName="/ppt/diagrams/colors12.xml"/>
  <Override ContentType="application/vnd.ms-office.drawingml.diagramDrawing+xml" PartName="/ppt/diagrams/drawing12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drawingml.diagramData+xml" PartName="/ppt/diagrams/data13.xml"/>
  <Override ContentType="application/vnd.openxmlformats-officedocument.drawingml.diagramLayout+xml" PartName="/ppt/diagrams/layout13.xml"/>
  <Override ContentType="application/vnd.openxmlformats-officedocument.drawingml.diagramStyle+xml" PartName="/ppt/diagrams/quickStyle13.xml"/>
  <Override ContentType="application/vnd.openxmlformats-officedocument.drawingml.diagramColors+xml" PartName="/ppt/diagrams/colors13.xml"/>
  <Override ContentType="application/vnd.ms-office.drawingml.diagramDrawing+xml" PartName="/ppt/diagrams/drawing13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65"/>
  </p:notesMasterIdLst>
  <p:sldIdLst>
    <p:sldId id="260" r:id="rId2"/>
    <p:sldId id="349" r:id="rId3"/>
    <p:sldId id="261" r:id="rId4"/>
    <p:sldId id="331" r:id="rId5"/>
    <p:sldId id="276" r:id="rId6"/>
    <p:sldId id="262" r:id="rId7"/>
    <p:sldId id="283" r:id="rId8"/>
    <p:sldId id="284" r:id="rId9"/>
    <p:sldId id="285" r:id="rId10"/>
    <p:sldId id="286" r:id="rId11"/>
    <p:sldId id="287" r:id="rId12"/>
    <p:sldId id="288" r:id="rId13"/>
    <p:sldId id="290" r:id="rId14"/>
    <p:sldId id="291" r:id="rId15"/>
    <p:sldId id="292" r:id="rId16"/>
    <p:sldId id="293" r:id="rId17"/>
    <p:sldId id="322" r:id="rId18"/>
    <p:sldId id="340" r:id="rId19"/>
    <p:sldId id="296" r:id="rId20"/>
    <p:sldId id="341" r:id="rId21"/>
    <p:sldId id="347" r:id="rId22"/>
    <p:sldId id="298" r:id="rId23"/>
    <p:sldId id="297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264" r:id="rId32"/>
    <p:sldId id="312" r:id="rId33"/>
    <p:sldId id="348" r:id="rId34"/>
    <p:sldId id="339" r:id="rId35"/>
    <p:sldId id="265" r:id="rId36"/>
    <p:sldId id="314" r:id="rId37"/>
    <p:sldId id="342" r:id="rId38"/>
    <p:sldId id="343" r:id="rId39"/>
    <p:sldId id="344" r:id="rId40"/>
    <p:sldId id="271" r:id="rId41"/>
    <p:sldId id="272" r:id="rId42"/>
    <p:sldId id="273" r:id="rId43"/>
    <p:sldId id="328" r:id="rId44"/>
    <p:sldId id="274" r:id="rId45"/>
    <p:sldId id="275" r:id="rId46"/>
    <p:sldId id="345" r:id="rId47"/>
    <p:sldId id="277" r:id="rId48"/>
    <p:sldId id="336" r:id="rId49"/>
    <p:sldId id="279" r:id="rId50"/>
    <p:sldId id="315" r:id="rId51"/>
    <p:sldId id="337" r:id="rId52"/>
    <p:sldId id="281" r:id="rId53"/>
    <p:sldId id="338" r:id="rId54"/>
    <p:sldId id="282" r:id="rId55"/>
    <p:sldId id="332" r:id="rId56"/>
    <p:sldId id="333" r:id="rId57"/>
    <p:sldId id="334" r:id="rId58"/>
    <p:sldId id="335" r:id="rId59"/>
    <p:sldId id="324" r:id="rId60"/>
    <p:sldId id="325" r:id="rId61"/>
    <p:sldId id="326" r:id="rId62"/>
    <p:sldId id="329" r:id="rId63"/>
    <p:sldId id="330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49" autoAdjust="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image" Target="../media/image9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gif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Relationship Id="rId4" Type="http://schemas.openxmlformats.org/officeDocument/2006/relationships/image" Target="../media/image51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image" Target="../media/image61.jp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eg"/><Relationship Id="rId1" Type="http://schemas.openxmlformats.org/officeDocument/2006/relationships/image" Target="../media/image119.jpe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eg"/><Relationship Id="rId1" Type="http://schemas.openxmlformats.org/officeDocument/2006/relationships/image" Target="../media/image12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image" Target="../media/image9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gif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Relationship Id="rId4" Type="http://schemas.openxmlformats.org/officeDocument/2006/relationships/image" Target="../media/image51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image" Target="../media/image61.jp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eg"/><Relationship Id="rId1" Type="http://schemas.openxmlformats.org/officeDocument/2006/relationships/image" Target="../media/image119.jpe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eg"/><Relationship Id="rId1" Type="http://schemas.openxmlformats.org/officeDocument/2006/relationships/image" Target="../media/image1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DD0C1B-9D37-412D-AE8A-3D84A4AA7F98}" type="doc">
      <dgm:prSet loTypeId="urn:microsoft.com/office/officeart/2005/8/layout/pyramid4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EB8144-FF3C-44E6-BCBB-F7DA226982EE}">
      <dgm:prSet phldrT="[Text]"/>
      <dgm:spPr>
        <a:solidFill>
          <a:schemeClr val="accent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VISUAL FIELD LOSS</a:t>
          </a:r>
        </a:p>
      </dgm:t>
    </dgm:pt>
    <dgm:pt modelId="{717C4B94-CB29-4110-8F53-911322B794DE}" type="parTrans" cxnId="{E73448C6-B6CD-4BCC-9208-B849C4BB1285}">
      <dgm:prSet/>
      <dgm:spPr/>
      <dgm:t>
        <a:bodyPr/>
        <a:lstStyle/>
        <a:p>
          <a:endParaRPr lang="en-US"/>
        </a:p>
      </dgm:t>
    </dgm:pt>
    <dgm:pt modelId="{D2BE323F-24DE-4390-955D-9D90B39F57C3}" type="sibTrans" cxnId="{E73448C6-B6CD-4BCC-9208-B849C4BB1285}">
      <dgm:prSet/>
      <dgm:spPr/>
      <dgm:t>
        <a:bodyPr/>
        <a:lstStyle/>
        <a:p>
          <a:endParaRPr lang="en-US"/>
        </a:p>
      </dgm:t>
    </dgm:pt>
    <dgm:pt modelId="{033DD612-6BED-4403-8D5E-86AEC736883C}">
      <dgm:prSet phldrT="[Text]"/>
      <dgm:spPr>
        <a:solidFill>
          <a:srgbClr val="00B050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OPTIC NERVE DAMAGE</a:t>
          </a:r>
        </a:p>
      </dgm:t>
    </dgm:pt>
    <dgm:pt modelId="{C17D1C5D-0F06-41E9-B7DD-ABBBFBBCE47F}" type="parTrans" cxnId="{AC34CCEC-31F5-461B-8E25-9B9E17219117}">
      <dgm:prSet/>
      <dgm:spPr/>
      <dgm:t>
        <a:bodyPr/>
        <a:lstStyle/>
        <a:p>
          <a:endParaRPr lang="en-US"/>
        </a:p>
      </dgm:t>
    </dgm:pt>
    <dgm:pt modelId="{B4FA36BF-D3E1-4C15-9895-847D099DFCB4}" type="sibTrans" cxnId="{AC34CCEC-31F5-461B-8E25-9B9E17219117}">
      <dgm:prSet/>
      <dgm:spPr/>
      <dgm:t>
        <a:bodyPr/>
        <a:lstStyle/>
        <a:p>
          <a:endParaRPr lang="en-US"/>
        </a:p>
      </dgm:t>
    </dgm:pt>
    <dgm:pt modelId="{08BE29CD-B1E9-4BFD-88D6-D1897AFD002B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b="1" dirty="0"/>
            <a:t>GLAUCOMA</a:t>
          </a:r>
        </a:p>
      </dgm:t>
    </dgm:pt>
    <dgm:pt modelId="{AF7AC3BF-C048-4CE0-97D2-FC2280FB1B0E}" type="parTrans" cxnId="{89A50B70-B128-489A-A5FB-5BD95D5B9985}">
      <dgm:prSet/>
      <dgm:spPr/>
      <dgm:t>
        <a:bodyPr/>
        <a:lstStyle/>
        <a:p>
          <a:endParaRPr lang="en-US"/>
        </a:p>
      </dgm:t>
    </dgm:pt>
    <dgm:pt modelId="{FF0759BE-1A4E-48EF-93E6-6060FBDCF26A}" type="sibTrans" cxnId="{89A50B70-B128-489A-A5FB-5BD95D5B9985}">
      <dgm:prSet/>
      <dgm:spPr/>
      <dgm:t>
        <a:bodyPr/>
        <a:lstStyle/>
        <a:p>
          <a:endParaRPr lang="en-US"/>
        </a:p>
      </dgm:t>
    </dgm:pt>
    <dgm:pt modelId="{AE16C058-FAA6-4743-8C51-C840E383500E}">
      <dgm:prSet phldrT="[Text]"/>
      <dgm:spPr>
        <a:solidFill>
          <a:schemeClr val="accent4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INCREASE </a:t>
          </a:r>
        </a:p>
        <a:p>
          <a:r>
            <a:rPr lang="en-US" b="1" dirty="0">
              <a:solidFill>
                <a:schemeClr val="bg1"/>
              </a:solidFill>
            </a:rPr>
            <a:t>IOP</a:t>
          </a:r>
        </a:p>
      </dgm:t>
    </dgm:pt>
    <dgm:pt modelId="{8F6E4BC5-F6BD-45FF-9DAF-159AF4FDF3F5}" type="parTrans" cxnId="{F11B6233-0966-4D5A-8DE3-D578E1717864}">
      <dgm:prSet/>
      <dgm:spPr/>
      <dgm:t>
        <a:bodyPr/>
        <a:lstStyle/>
        <a:p>
          <a:endParaRPr lang="en-US"/>
        </a:p>
      </dgm:t>
    </dgm:pt>
    <dgm:pt modelId="{7287D02C-95F4-4148-929E-1BEC0DC9B8C8}" type="sibTrans" cxnId="{F11B6233-0966-4D5A-8DE3-D578E1717864}">
      <dgm:prSet/>
      <dgm:spPr/>
      <dgm:t>
        <a:bodyPr/>
        <a:lstStyle/>
        <a:p>
          <a:endParaRPr lang="en-US"/>
        </a:p>
      </dgm:t>
    </dgm:pt>
    <dgm:pt modelId="{5D02931F-AAAE-4720-9493-CB959066B88C}" type="pres">
      <dgm:prSet presAssocID="{46DD0C1B-9D37-412D-AE8A-3D84A4AA7F98}" presName="compositeShape" presStyleCnt="0">
        <dgm:presLayoutVars>
          <dgm:chMax val="9"/>
          <dgm:dir/>
          <dgm:resizeHandles val="exact"/>
        </dgm:presLayoutVars>
      </dgm:prSet>
      <dgm:spPr/>
    </dgm:pt>
    <dgm:pt modelId="{4FE39769-C2DF-4876-8A24-2F40077465ED}" type="pres">
      <dgm:prSet presAssocID="{46DD0C1B-9D37-412D-AE8A-3D84A4AA7F98}" presName="triangle1" presStyleLbl="node1" presStyleIdx="0" presStyleCnt="4">
        <dgm:presLayoutVars>
          <dgm:bulletEnabled val="1"/>
        </dgm:presLayoutVars>
      </dgm:prSet>
      <dgm:spPr/>
    </dgm:pt>
    <dgm:pt modelId="{799197AB-0AD0-4AB7-ABD3-F5962B004A06}" type="pres">
      <dgm:prSet presAssocID="{46DD0C1B-9D37-412D-AE8A-3D84A4AA7F98}" presName="triangle2" presStyleLbl="node1" presStyleIdx="1" presStyleCnt="4">
        <dgm:presLayoutVars>
          <dgm:bulletEnabled val="1"/>
        </dgm:presLayoutVars>
      </dgm:prSet>
      <dgm:spPr/>
    </dgm:pt>
    <dgm:pt modelId="{A966DB0F-36F7-4C05-BAE3-19101E87BF56}" type="pres">
      <dgm:prSet presAssocID="{46DD0C1B-9D37-412D-AE8A-3D84A4AA7F98}" presName="triangle3" presStyleLbl="node1" presStyleIdx="2" presStyleCnt="4">
        <dgm:presLayoutVars>
          <dgm:bulletEnabled val="1"/>
        </dgm:presLayoutVars>
      </dgm:prSet>
      <dgm:spPr/>
    </dgm:pt>
    <dgm:pt modelId="{78B8E910-647D-46F3-AC3B-81BA3EA6FA3C}" type="pres">
      <dgm:prSet presAssocID="{46DD0C1B-9D37-412D-AE8A-3D84A4AA7F98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2717F026-9789-49EB-A3C8-888452EF12DC}" type="presOf" srcId="{72EB8144-FF3C-44E6-BCBB-F7DA226982EE}" destId="{4FE39769-C2DF-4876-8A24-2F40077465ED}" srcOrd="0" destOrd="0" presId="urn:microsoft.com/office/officeart/2005/8/layout/pyramid4"/>
    <dgm:cxn modelId="{F11B6233-0966-4D5A-8DE3-D578E1717864}" srcId="{46DD0C1B-9D37-412D-AE8A-3D84A4AA7F98}" destId="{AE16C058-FAA6-4743-8C51-C840E383500E}" srcOrd="3" destOrd="0" parTransId="{8F6E4BC5-F6BD-45FF-9DAF-159AF4FDF3F5}" sibTransId="{7287D02C-95F4-4148-929E-1BEC0DC9B8C8}"/>
    <dgm:cxn modelId="{89A50B70-B128-489A-A5FB-5BD95D5B9985}" srcId="{46DD0C1B-9D37-412D-AE8A-3D84A4AA7F98}" destId="{08BE29CD-B1E9-4BFD-88D6-D1897AFD002B}" srcOrd="2" destOrd="0" parTransId="{AF7AC3BF-C048-4CE0-97D2-FC2280FB1B0E}" sibTransId="{FF0759BE-1A4E-48EF-93E6-6060FBDCF26A}"/>
    <dgm:cxn modelId="{B2FD1484-C71A-47B6-992E-DAAA2B651379}" type="presOf" srcId="{033DD612-6BED-4403-8D5E-86AEC736883C}" destId="{799197AB-0AD0-4AB7-ABD3-F5962B004A06}" srcOrd="0" destOrd="0" presId="urn:microsoft.com/office/officeart/2005/8/layout/pyramid4"/>
    <dgm:cxn modelId="{4A63B7C3-E687-40C4-9F37-09431986DFD3}" type="presOf" srcId="{AE16C058-FAA6-4743-8C51-C840E383500E}" destId="{78B8E910-647D-46F3-AC3B-81BA3EA6FA3C}" srcOrd="0" destOrd="0" presId="urn:microsoft.com/office/officeart/2005/8/layout/pyramid4"/>
    <dgm:cxn modelId="{E73448C6-B6CD-4BCC-9208-B849C4BB1285}" srcId="{46DD0C1B-9D37-412D-AE8A-3D84A4AA7F98}" destId="{72EB8144-FF3C-44E6-BCBB-F7DA226982EE}" srcOrd="0" destOrd="0" parTransId="{717C4B94-CB29-4110-8F53-911322B794DE}" sibTransId="{D2BE323F-24DE-4390-955D-9D90B39F57C3}"/>
    <dgm:cxn modelId="{AC34CCEC-31F5-461B-8E25-9B9E17219117}" srcId="{46DD0C1B-9D37-412D-AE8A-3D84A4AA7F98}" destId="{033DD612-6BED-4403-8D5E-86AEC736883C}" srcOrd="1" destOrd="0" parTransId="{C17D1C5D-0F06-41E9-B7DD-ABBBFBBCE47F}" sibTransId="{B4FA36BF-D3E1-4C15-9895-847D099DFCB4}"/>
    <dgm:cxn modelId="{6AF938F2-D473-4570-A3C7-9091D2D1237B}" type="presOf" srcId="{08BE29CD-B1E9-4BFD-88D6-D1897AFD002B}" destId="{A966DB0F-36F7-4C05-BAE3-19101E87BF56}" srcOrd="0" destOrd="0" presId="urn:microsoft.com/office/officeart/2005/8/layout/pyramid4"/>
    <dgm:cxn modelId="{E89FDDF2-809A-40D1-8150-1256FB4F836F}" type="presOf" srcId="{46DD0C1B-9D37-412D-AE8A-3D84A4AA7F98}" destId="{5D02931F-AAAE-4720-9493-CB959066B88C}" srcOrd="0" destOrd="0" presId="urn:microsoft.com/office/officeart/2005/8/layout/pyramid4"/>
    <dgm:cxn modelId="{CE1D6261-E5D3-4D99-A0EB-DBD92F431EBD}" type="presParOf" srcId="{5D02931F-AAAE-4720-9493-CB959066B88C}" destId="{4FE39769-C2DF-4876-8A24-2F40077465ED}" srcOrd="0" destOrd="0" presId="urn:microsoft.com/office/officeart/2005/8/layout/pyramid4"/>
    <dgm:cxn modelId="{42A690B9-1C2F-4949-B75A-FF93DD5149BC}" type="presParOf" srcId="{5D02931F-AAAE-4720-9493-CB959066B88C}" destId="{799197AB-0AD0-4AB7-ABD3-F5962B004A06}" srcOrd="1" destOrd="0" presId="urn:microsoft.com/office/officeart/2005/8/layout/pyramid4"/>
    <dgm:cxn modelId="{0FA73D1D-0153-4DC4-8984-21C29989FE57}" type="presParOf" srcId="{5D02931F-AAAE-4720-9493-CB959066B88C}" destId="{A966DB0F-36F7-4C05-BAE3-19101E87BF56}" srcOrd="2" destOrd="0" presId="urn:microsoft.com/office/officeart/2005/8/layout/pyramid4"/>
    <dgm:cxn modelId="{97506F62-E8ED-4B25-9A88-3754876F446F}" type="presParOf" srcId="{5D02931F-AAAE-4720-9493-CB959066B88C}" destId="{78B8E910-647D-46F3-AC3B-81BA3EA6FA3C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6A0D88-46A5-4A6D-A76B-B2F5B83577E0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696845-5C58-4F30-AF5B-4E491D0DF5E5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Non selective </a:t>
          </a:r>
          <a:r>
            <a:rPr lang="el-GR" sz="2800" b="1" dirty="0">
              <a:solidFill>
                <a:schemeClr val="bg1"/>
              </a:solidFill>
              <a:latin typeface="Calibri" panose="020F0502020204030204" pitchFamily="34" charset="0"/>
            </a:rPr>
            <a:t>β</a:t>
          </a:r>
          <a:r>
            <a:rPr lang="en-US" sz="2800" b="1" baseline="-25000" dirty="0">
              <a:solidFill>
                <a:schemeClr val="bg1"/>
              </a:solidFill>
              <a:latin typeface="Calibri" panose="020F0502020204030204" pitchFamily="34" charset="0"/>
            </a:rPr>
            <a:t>1</a:t>
          </a:r>
          <a:r>
            <a:rPr lang="en-US" sz="2800" b="1" dirty="0">
              <a:solidFill>
                <a:schemeClr val="bg1"/>
              </a:solidFill>
              <a:latin typeface="Calibri" panose="020F0502020204030204" pitchFamily="34" charset="0"/>
            </a:rPr>
            <a:t> &amp; </a:t>
          </a:r>
          <a:r>
            <a:rPr lang="el-GR" sz="2800" b="1" dirty="0">
              <a:solidFill>
                <a:schemeClr val="bg1"/>
              </a:solidFill>
              <a:latin typeface="Calibri" panose="020F0502020204030204" pitchFamily="34" charset="0"/>
            </a:rPr>
            <a:t>β</a:t>
          </a:r>
          <a:r>
            <a:rPr lang="en-US" sz="2800" b="1" baseline="-25000" dirty="0">
              <a:solidFill>
                <a:schemeClr val="bg1"/>
              </a:solidFill>
              <a:latin typeface="Calibri" panose="020F0502020204030204" pitchFamily="34" charset="0"/>
            </a:rPr>
            <a:t>2</a:t>
          </a:r>
          <a:endParaRPr lang="en-US" sz="2800" b="1" baseline="-25000" dirty="0">
            <a:solidFill>
              <a:schemeClr val="bg1"/>
            </a:solidFill>
          </a:endParaRPr>
        </a:p>
      </dgm:t>
    </dgm:pt>
    <dgm:pt modelId="{7CB24DF0-DA21-4785-BF0C-D92667F7DC3F}" type="parTrans" cxnId="{3BD73595-2CD2-4229-AF43-2BD1FE48F61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3129F36-3FCC-451F-BD15-19B8E9EC7B98}" type="sibTrans" cxnId="{3BD73595-2CD2-4229-AF43-2BD1FE48F61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BD18D86-FA62-4ED5-A942-186E642B93FB}">
      <dgm:prSet phldrT="[Text]" custT="1"/>
      <dgm:spPr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400" dirty="0" err="1">
              <a:solidFill>
                <a:schemeClr val="bg1"/>
              </a:solidFill>
            </a:rPr>
            <a:t>Timolol</a:t>
          </a:r>
          <a:r>
            <a:rPr lang="en-US" sz="2400" dirty="0">
              <a:solidFill>
                <a:schemeClr val="bg1"/>
              </a:solidFill>
            </a:rPr>
            <a:t> </a:t>
          </a:r>
        </a:p>
      </dgm:t>
    </dgm:pt>
    <dgm:pt modelId="{AB3679DF-0E59-443A-AA69-FD0A59F11DE2}" type="parTrans" cxnId="{F1DB4B6A-85F0-4FED-BBB4-61D877D174E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8B267A3-F541-411E-A595-21216B2912D7}" type="sibTrans" cxnId="{F1DB4B6A-85F0-4FED-BBB4-61D877D174E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875B305-D576-4A51-B3FF-35CEB20C0D8F}">
      <dgm:prSet phldrT="[Text]" custT="1"/>
      <dgm:spPr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400" dirty="0" err="1">
              <a:solidFill>
                <a:schemeClr val="bg1"/>
              </a:solidFill>
            </a:rPr>
            <a:t>Levobunolol</a:t>
          </a:r>
          <a:r>
            <a:rPr lang="en-US" sz="1700" dirty="0">
              <a:solidFill>
                <a:schemeClr val="bg1"/>
              </a:solidFill>
            </a:rPr>
            <a:t> </a:t>
          </a:r>
        </a:p>
      </dgm:t>
    </dgm:pt>
    <dgm:pt modelId="{67C06888-3E85-42A2-BB6C-C93F503253BA}" type="parTrans" cxnId="{3C5ABEF4-A826-4B3A-8923-39B789BA10C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180CE9F-FFCC-4BEE-9E43-83CE7FFE3015}" type="sibTrans" cxnId="{3C5ABEF4-A826-4B3A-8923-39B789BA10C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F34EEE8-E2F3-4CC3-9CB8-FAA112FC9484}">
      <dgm:prSet phldrT="[Text]" custT="1"/>
      <dgm:spPr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400" dirty="0" err="1">
              <a:solidFill>
                <a:schemeClr val="bg1"/>
              </a:solidFill>
            </a:rPr>
            <a:t>Metipranolol</a:t>
          </a:r>
          <a:r>
            <a:rPr lang="en-US" sz="2400" dirty="0">
              <a:solidFill>
                <a:schemeClr val="bg1"/>
              </a:solidFill>
            </a:rPr>
            <a:t> </a:t>
          </a:r>
        </a:p>
      </dgm:t>
    </dgm:pt>
    <dgm:pt modelId="{76310B65-3F8E-4C4F-ABC2-C1AF580B8D44}" type="parTrans" cxnId="{8677F49A-1191-49A2-BBBC-BC364EA1D5A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C147069-790B-459A-8E99-B35DCC97F639}" type="sibTrans" cxnId="{8677F49A-1191-49A2-BBBC-BC364EA1D5A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E9E0260-057E-4B6C-BEA5-A9DE14A290E8}">
      <dgm:prSet phldrT="[Text]" custT="1"/>
      <dgm:spPr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400" dirty="0" err="1">
              <a:solidFill>
                <a:schemeClr val="bg1"/>
              </a:solidFill>
            </a:rPr>
            <a:t>Carteolol</a:t>
          </a:r>
          <a:r>
            <a:rPr lang="en-US" sz="2400" dirty="0">
              <a:solidFill>
                <a:schemeClr val="bg1"/>
              </a:solidFill>
            </a:rPr>
            <a:t> </a:t>
          </a:r>
        </a:p>
      </dgm:t>
    </dgm:pt>
    <dgm:pt modelId="{C4FE4EFA-0437-4051-BD1A-28768D6D5A15}" type="parTrans" cxnId="{D8EC1DEE-DF55-474D-BCC2-67F851F554A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EF62195-9C44-48CD-969B-9957775BF0D4}" type="sibTrans" cxnId="{D8EC1DEE-DF55-474D-BCC2-67F851F554A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3683A6D-05C5-41E8-8C91-868C40429043}" type="pres">
      <dgm:prSet presAssocID="{DA6A0D88-46A5-4A6D-A76B-B2F5B83577E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9EF52BAC-E378-4DD6-A671-8E25DADB2130}" type="pres">
      <dgm:prSet presAssocID="{B8696845-5C58-4F30-AF5B-4E491D0DF5E5}" presName="root" presStyleCnt="0">
        <dgm:presLayoutVars>
          <dgm:chMax/>
          <dgm:chPref val="4"/>
        </dgm:presLayoutVars>
      </dgm:prSet>
      <dgm:spPr/>
    </dgm:pt>
    <dgm:pt modelId="{4994EE0E-7804-4AF5-BA36-B63257D7214E}" type="pres">
      <dgm:prSet presAssocID="{B8696845-5C58-4F30-AF5B-4E491D0DF5E5}" presName="rootComposite" presStyleCnt="0">
        <dgm:presLayoutVars/>
      </dgm:prSet>
      <dgm:spPr/>
    </dgm:pt>
    <dgm:pt modelId="{8790FB81-399B-4011-9044-D2FE556BC0D5}" type="pres">
      <dgm:prSet presAssocID="{B8696845-5C58-4F30-AF5B-4E491D0DF5E5}" presName="rootText" presStyleLbl="node0" presStyleIdx="0" presStyleCnt="1">
        <dgm:presLayoutVars>
          <dgm:chMax/>
          <dgm:chPref val="4"/>
        </dgm:presLayoutVars>
      </dgm:prSet>
      <dgm:spPr/>
    </dgm:pt>
    <dgm:pt modelId="{8117F66B-D084-443C-823A-CB26BD4C89AA}" type="pres">
      <dgm:prSet presAssocID="{B8696845-5C58-4F30-AF5B-4E491D0DF5E5}" presName="childShape" presStyleCnt="0">
        <dgm:presLayoutVars>
          <dgm:chMax val="0"/>
          <dgm:chPref val="0"/>
        </dgm:presLayoutVars>
      </dgm:prSet>
      <dgm:spPr/>
    </dgm:pt>
    <dgm:pt modelId="{3C0C80CF-8E0A-47A1-84FC-047B9D18D840}" type="pres">
      <dgm:prSet presAssocID="{EBD18D86-FA62-4ED5-A942-186E642B93FB}" presName="childComposite" presStyleCnt="0">
        <dgm:presLayoutVars>
          <dgm:chMax val="0"/>
          <dgm:chPref val="0"/>
        </dgm:presLayoutVars>
      </dgm:prSet>
      <dgm:spPr/>
    </dgm:pt>
    <dgm:pt modelId="{A0681B23-BF50-42AB-91D6-DB24DC25354D}" type="pres">
      <dgm:prSet presAssocID="{EBD18D86-FA62-4ED5-A942-186E642B93FB}" presName="Image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0025B092-7F6C-471F-A2C6-F040D673051F}" type="pres">
      <dgm:prSet presAssocID="{EBD18D86-FA62-4ED5-A942-186E642B93FB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</dgm:pt>
    <dgm:pt modelId="{F263A107-66AB-403E-8B13-4AE0BD8A3613}" type="pres">
      <dgm:prSet presAssocID="{E875B305-D576-4A51-B3FF-35CEB20C0D8F}" presName="childComposite" presStyleCnt="0">
        <dgm:presLayoutVars>
          <dgm:chMax val="0"/>
          <dgm:chPref val="0"/>
        </dgm:presLayoutVars>
      </dgm:prSet>
      <dgm:spPr/>
    </dgm:pt>
    <dgm:pt modelId="{A7BA3BCF-5B79-44E0-828A-11DBB86001DF}" type="pres">
      <dgm:prSet presAssocID="{E875B305-D576-4A51-B3FF-35CEB20C0D8F}" presName="Image" presStyleLbl="nod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77FCBA9E-F474-4C31-A84F-BD2D2E046DF5}" type="pres">
      <dgm:prSet presAssocID="{E875B305-D576-4A51-B3FF-35CEB20C0D8F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</dgm:pt>
    <dgm:pt modelId="{A850A81E-ECAB-4E50-87DD-B882251BDCFE}" type="pres">
      <dgm:prSet presAssocID="{6F34EEE8-E2F3-4CC3-9CB8-FAA112FC9484}" presName="childComposite" presStyleCnt="0">
        <dgm:presLayoutVars>
          <dgm:chMax val="0"/>
          <dgm:chPref val="0"/>
        </dgm:presLayoutVars>
      </dgm:prSet>
      <dgm:spPr/>
    </dgm:pt>
    <dgm:pt modelId="{3A1A3D57-5566-4AFE-B40A-E64D62A21B5A}" type="pres">
      <dgm:prSet presAssocID="{6F34EEE8-E2F3-4CC3-9CB8-FAA112FC9484}" presName="Image" presStyleLbl="nod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A68F3476-2AF7-4BF6-A8FB-24786C404D88}" type="pres">
      <dgm:prSet presAssocID="{6F34EEE8-E2F3-4CC3-9CB8-FAA112FC9484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</dgm:pt>
    <dgm:pt modelId="{8678BB88-3FA7-4BD0-99D7-2EF41657BFDA}" type="pres">
      <dgm:prSet presAssocID="{CE9E0260-057E-4B6C-BEA5-A9DE14A290E8}" presName="childComposite" presStyleCnt="0">
        <dgm:presLayoutVars>
          <dgm:chMax val="0"/>
          <dgm:chPref val="0"/>
        </dgm:presLayoutVars>
      </dgm:prSet>
      <dgm:spPr/>
    </dgm:pt>
    <dgm:pt modelId="{32446B9E-984D-4163-A92A-FE95BF79DD32}" type="pres">
      <dgm:prSet presAssocID="{CE9E0260-057E-4B6C-BEA5-A9DE14A290E8}" presName="Image" presStyleLbl="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AFDA8BAB-D9CF-467F-AEBC-420EA0AF73F0}" type="pres">
      <dgm:prSet presAssocID="{CE9E0260-057E-4B6C-BEA5-A9DE14A290E8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EA2BB2E-631A-472E-8F30-1DC66D084408}" type="presOf" srcId="{DA6A0D88-46A5-4A6D-A76B-B2F5B83577E0}" destId="{93683A6D-05C5-41E8-8C91-868C40429043}" srcOrd="0" destOrd="0" presId="urn:microsoft.com/office/officeart/2008/layout/PictureAccentList"/>
    <dgm:cxn modelId="{D5669832-2CE9-4AAC-BCD7-691DB64EAC89}" type="presOf" srcId="{B8696845-5C58-4F30-AF5B-4E491D0DF5E5}" destId="{8790FB81-399B-4011-9044-D2FE556BC0D5}" srcOrd="0" destOrd="0" presId="urn:microsoft.com/office/officeart/2008/layout/PictureAccentList"/>
    <dgm:cxn modelId="{066B3167-C894-4B3A-8783-C0FEEAD11AC2}" type="presOf" srcId="{E875B305-D576-4A51-B3FF-35CEB20C0D8F}" destId="{77FCBA9E-F474-4C31-A84F-BD2D2E046DF5}" srcOrd="0" destOrd="0" presId="urn:microsoft.com/office/officeart/2008/layout/PictureAccentList"/>
    <dgm:cxn modelId="{F1DB4B6A-85F0-4FED-BBB4-61D877D174E9}" srcId="{B8696845-5C58-4F30-AF5B-4E491D0DF5E5}" destId="{EBD18D86-FA62-4ED5-A942-186E642B93FB}" srcOrd="0" destOrd="0" parTransId="{AB3679DF-0E59-443A-AA69-FD0A59F11DE2}" sibTransId="{48B267A3-F541-411E-A595-21216B2912D7}"/>
    <dgm:cxn modelId="{3BD73595-2CD2-4229-AF43-2BD1FE48F61B}" srcId="{DA6A0D88-46A5-4A6D-A76B-B2F5B83577E0}" destId="{B8696845-5C58-4F30-AF5B-4E491D0DF5E5}" srcOrd="0" destOrd="0" parTransId="{7CB24DF0-DA21-4785-BF0C-D92667F7DC3F}" sibTransId="{C3129F36-3FCC-451F-BD15-19B8E9EC7B98}"/>
    <dgm:cxn modelId="{C427FC95-F545-4379-AFB5-37A00FE99A6E}" type="presOf" srcId="{CE9E0260-057E-4B6C-BEA5-A9DE14A290E8}" destId="{AFDA8BAB-D9CF-467F-AEBC-420EA0AF73F0}" srcOrd="0" destOrd="0" presId="urn:microsoft.com/office/officeart/2008/layout/PictureAccentList"/>
    <dgm:cxn modelId="{8677F49A-1191-49A2-BBBC-BC364EA1D5A1}" srcId="{B8696845-5C58-4F30-AF5B-4E491D0DF5E5}" destId="{6F34EEE8-E2F3-4CC3-9CB8-FAA112FC9484}" srcOrd="2" destOrd="0" parTransId="{76310B65-3F8E-4C4F-ABC2-C1AF580B8D44}" sibTransId="{DC147069-790B-459A-8E99-B35DCC97F639}"/>
    <dgm:cxn modelId="{A7786BAC-BCD1-4CBD-8491-642F465BD672}" type="presOf" srcId="{EBD18D86-FA62-4ED5-A942-186E642B93FB}" destId="{0025B092-7F6C-471F-A2C6-F040D673051F}" srcOrd="0" destOrd="0" presId="urn:microsoft.com/office/officeart/2008/layout/PictureAccentList"/>
    <dgm:cxn modelId="{314EA6C7-6092-4513-8262-738C5CE888C2}" type="presOf" srcId="{6F34EEE8-E2F3-4CC3-9CB8-FAA112FC9484}" destId="{A68F3476-2AF7-4BF6-A8FB-24786C404D88}" srcOrd="0" destOrd="0" presId="urn:microsoft.com/office/officeart/2008/layout/PictureAccentList"/>
    <dgm:cxn modelId="{D8EC1DEE-DF55-474D-BCC2-67F851F554AA}" srcId="{B8696845-5C58-4F30-AF5B-4E491D0DF5E5}" destId="{CE9E0260-057E-4B6C-BEA5-A9DE14A290E8}" srcOrd="3" destOrd="0" parTransId="{C4FE4EFA-0437-4051-BD1A-28768D6D5A15}" sibTransId="{AEF62195-9C44-48CD-969B-9957775BF0D4}"/>
    <dgm:cxn modelId="{3C5ABEF4-A826-4B3A-8923-39B789BA10CE}" srcId="{B8696845-5C58-4F30-AF5B-4E491D0DF5E5}" destId="{E875B305-D576-4A51-B3FF-35CEB20C0D8F}" srcOrd="1" destOrd="0" parTransId="{67C06888-3E85-42A2-BB6C-C93F503253BA}" sibTransId="{B180CE9F-FFCC-4BEE-9E43-83CE7FFE3015}"/>
    <dgm:cxn modelId="{70C0D8E8-41A6-4E9C-BDC2-1DE619156FFB}" type="presParOf" srcId="{93683A6D-05C5-41E8-8C91-868C40429043}" destId="{9EF52BAC-E378-4DD6-A671-8E25DADB2130}" srcOrd="0" destOrd="0" presId="urn:microsoft.com/office/officeart/2008/layout/PictureAccentList"/>
    <dgm:cxn modelId="{D6DDABFC-C23B-491D-BE07-A8DD2F1FE2FA}" type="presParOf" srcId="{9EF52BAC-E378-4DD6-A671-8E25DADB2130}" destId="{4994EE0E-7804-4AF5-BA36-B63257D7214E}" srcOrd="0" destOrd="0" presId="urn:microsoft.com/office/officeart/2008/layout/PictureAccentList"/>
    <dgm:cxn modelId="{6FCCEEC3-71F8-4627-AFD3-4EF793B34CF0}" type="presParOf" srcId="{4994EE0E-7804-4AF5-BA36-B63257D7214E}" destId="{8790FB81-399B-4011-9044-D2FE556BC0D5}" srcOrd="0" destOrd="0" presId="urn:microsoft.com/office/officeart/2008/layout/PictureAccentList"/>
    <dgm:cxn modelId="{D1E13500-3423-441F-A97E-79DB6F6CB001}" type="presParOf" srcId="{9EF52BAC-E378-4DD6-A671-8E25DADB2130}" destId="{8117F66B-D084-443C-823A-CB26BD4C89AA}" srcOrd="1" destOrd="0" presId="urn:microsoft.com/office/officeart/2008/layout/PictureAccentList"/>
    <dgm:cxn modelId="{45DE1E16-E57D-4AC0-A569-3092DBB239ED}" type="presParOf" srcId="{8117F66B-D084-443C-823A-CB26BD4C89AA}" destId="{3C0C80CF-8E0A-47A1-84FC-047B9D18D840}" srcOrd="0" destOrd="0" presId="urn:microsoft.com/office/officeart/2008/layout/PictureAccentList"/>
    <dgm:cxn modelId="{FD935B8C-BED4-45E5-9750-8FDF2A96D63A}" type="presParOf" srcId="{3C0C80CF-8E0A-47A1-84FC-047B9D18D840}" destId="{A0681B23-BF50-42AB-91D6-DB24DC25354D}" srcOrd="0" destOrd="0" presId="urn:microsoft.com/office/officeart/2008/layout/PictureAccentList"/>
    <dgm:cxn modelId="{24A7CFB6-C317-49B4-8FE5-DBA9E0DD37B8}" type="presParOf" srcId="{3C0C80CF-8E0A-47A1-84FC-047B9D18D840}" destId="{0025B092-7F6C-471F-A2C6-F040D673051F}" srcOrd="1" destOrd="0" presId="urn:microsoft.com/office/officeart/2008/layout/PictureAccentList"/>
    <dgm:cxn modelId="{6EBFEDC8-15EA-430B-97F8-2A348930A911}" type="presParOf" srcId="{8117F66B-D084-443C-823A-CB26BD4C89AA}" destId="{F263A107-66AB-403E-8B13-4AE0BD8A3613}" srcOrd="1" destOrd="0" presId="urn:microsoft.com/office/officeart/2008/layout/PictureAccentList"/>
    <dgm:cxn modelId="{1F053AC1-3928-4956-A7FD-34531E9CFA06}" type="presParOf" srcId="{F263A107-66AB-403E-8B13-4AE0BD8A3613}" destId="{A7BA3BCF-5B79-44E0-828A-11DBB86001DF}" srcOrd="0" destOrd="0" presId="urn:microsoft.com/office/officeart/2008/layout/PictureAccentList"/>
    <dgm:cxn modelId="{3CD090CE-DA4A-4F6E-8F15-09732D7E620E}" type="presParOf" srcId="{F263A107-66AB-403E-8B13-4AE0BD8A3613}" destId="{77FCBA9E-F474-4C31-A84F-BD2D2E046DF5}" srcOrd="1" destOrd="0" presId="urn:microsoft.com/office/officeart/2008/layout/PictureAccentList"/>
    <dgm:cxn modelId="{90E4353B-4564-4FAC-97AC-0B09961D2965}" type="presParOf" srcId="{8117F66B-D084-443C-823A-CB26BD4C89AA}" destId="{A850A81E-ECAB-4E50-87DD-B882251BDCFE}" srcOrd="2" destOrd="0" presId="urn:microsoft.com/office/officeart/2008/layout/PictureAccentList"/>
    <dgm:cxn modelId="{923C0F22-1155-470C-B4DD-81BAA6196E61}" type="presParOf" srcId="{A850A81E-ECAB-4E50-87DD-B882251BDCFE}" destId="{3A1A3D57-5566-4AFE-B40A-E64D62A21B5A}" srcOrd="0" destOrd="0" presId="urn:microsoft.com/office/officeart/2008/layout/PictureAccentList"/>
    <dgm:cxn modelId="{3BE5433D-6186-421B-8B80-746B4619AC2F}" type="presParOf" srcId="{A850A81E-ECAB-4E50-87DD-B882251BDCFE}" destId="{A68F3476-2AF7-4BF6-A8FB-24786C404D88}" srcOrd="1" destOrd="0" presId="urn:microsoft.com/office/officeart/2008/layout/PictureAccentList"/>
    <dgm:cxn modelId="{416EEF6E-C365-499A-8729-C493EA698D06}" type="presParOf" srcId="{8117F66B-D084-443C-823A-CB26BD4C89AA}" destId="{8678BB88-3FA7-4BD0-99D7-2EF41657BFDA}" srcOrd="3" destOrd="0" presId="urn:microsoft.com/office/officeart/2008/layout/PictureAccentList"/>
    <dgm:cxn modelId="{B99FB14F-25B9-475F-8F32-B3CB074F1DA1}" type="presParOf" srcId="{8678BB88-3FA7-4BD0-99D7-2EF41657BFDA}" destId="{32446B9E-984D-4163-A92A-FE95BF79DD32}" srcOrd="0" destOrd="0" presId="urn:microsoft.com/office/officeart/2008/layout/PictureAccentList"/>
    <dgm:cxn modelId="{E879DA20-59D8-4E02-B1EA-4FBCDDE2FF96}" type="presParOf" srcId="{8678BB88-3FA7-4BD0-99D7-2EF41657BFDA}" destId="{AFDA8BAB-D9CF-467F-AEBC-420EA0AF73F0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6A0D88-46A5-4A6D-A76B-B2F5B83577E0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696845-5C58-4F30-AF5B-4E491D0DF5E5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Selective </a:t>
          </a:r>
          <a:r>
            <a:rPr lang="el-GR" sz="2800" b="1" dirty="0">
              <a:solidFill>
                <a:schemeClr val="bg1"/>
              </a:solidFill>
              <a:latin typeface="Calibri" panose="020F0502020204030204" pitchFamily="34" charset="0"/>
            </a:rPr>
            <a:t>β</a:t>
          </a:r>
          <a:r>
            <a:rPr lang="en-US" sz="2800" b="1" baseline="-25000" dirty="0">
              <a:solidFill>
                <a:schemeClr val="bg1"/>
              </a:solidFill>
              <a:latin typeface="Calibri" panose="020F0502020204030204" pitchFamily="34" charset="0"/>
            </a:rPr>
            <a:t>1</a:t>
          </a:r>
          <a:r>
            <a:rPr lang="en-US" sz="2800" b="1" dirty="0">
              <a:solidFill>
                <a:schemeClr val="bg1"/>
              </a:solidFill>
              <a:latin typeface="Calibri" panose="020F0502020204030204" pitchFamily="34" charset="0"/>
            </a:rPr>
            <a:t> blockers</a:t>
          </a:r>
          <a:endParaRPr lang="en-US" sz="2800" b="1" baseline="-25000" dirty="0">
            <a:solidFill>
              <a:schemeClr val="bg1"/>
            </a:solidFill>
          </a:endParaRPr>
        </a:p>
      </dgm:t>
    </dgm:pt>
    <dgm:pt modelId="{7CB24DF0-DA21-4785-BF0C-D92667F7DC3F}" type="parTrans" cxnId="{3BD73595-2CD2-4229-AF43-2BD1FE48F61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3129F36-3FCC-451F-BD15-19B8E9EC7B98}" type="sibTrans" cxnId="{3BD73595-2CD2-4229-AF43-2BD1FE48F61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BD18D86-FA62-4ED5-A942-186E642B93FB}">
      <dgm:prSet phldrT="[Text]" custT="1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sz="2800" dirty="0">
              <a:solidFill>
                <a:schemeClr val="bg1"/>
              </a:solidFill>
            </a:rPr>
            <a:t> </a:t>
          </a:r>
          <a:r>
            <a:rPr lang="en-US" sz="2800" dirty="0" err="1">
              <a:solidFill>
                <a:schemeClr val="bg1"/>
              </a:solidFill>
            </a:rPr>
            <a:t>Betaxolol</a:t>
          </a:r>
          <a:r>
            <a:rPr lang="en-US" sz="2800" dirty="0">
              <a:solidFill>
                <a:schemeClr val="bg1"/>
              </a:solidFill>
            </a:rPr>
            <a:t>  </a:t>
          </a:r>
        </a:p>
      </dgm:t>
    </dgm:pt>
    <dgm:pt modelId="{AB3679DF-0E59-443A-AA69-FD0A59F11DE2}" type="parTrans" cxnId="{F1DB4B6A-85F0-4FED-BBB4-61D877D174E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8B267A3-F541-411E-A595-21216B2912D7}" type="sibTrans" cxnId="{F1DB4B6A-85F0-4FED-BBB4-61D877D174E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875B305-D576-4A51-B3FF-35CEB20C0D8F}">
      <dgm:prSet phldrT="[Text]" custT="1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sz="2800" dirty="0" err="1">
              <a:solidFill>
                <a:schemeClr val="bg1"/>
              </a:solidFill>
            </a:rPr>
            <a:t>Pindolol</a:t>
          </a:r>
          <a:r>
            <a:rPr lang="en-US" sz="2800" dirty="0">
              <a:solidFill>
                <a:schemeClr val="bg1"/>
              </a:solidFill>
            </a:rPr>
            <a:t> </a:t>
          </a:r>
        </a:p>
      </dgm:t>
    </dgm:pt>
    <dgm:pt modelId="{67C06888-3E85-42A2-BB6C-C93F503253BA}" type="parTrans" cxnId="{3C5ABEF4-A826-4B3A-8923-39B789BA10C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180CE9F-FFCC-4BEE-9E43-83CE7FFE3015}" type="sibTrans" cxnId="{3C5ABEF4-A826-4B3A-8923-39B789BA10C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F34EEE8-E2F3-4CC3-9CB8-FAA112FC9484}">
      <dgm:prSet phldrT="[Text]" custT="1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sz="2800" dirty="0" err="1">
              <a:solidFill>
                <a:schemeClr val="bg1"/>
              </a:solidFill>
            </a:rPr>
            <a:t>Metaprolol</a:t>
          </a:r>
          <a:r>
            <a:rPr lang="en-US" sz="2800" dirty="0">
              <a:solidFill>
                <a:schemeClr val="bg1"/>
              </a:solidFill>
            </a:rPr>
            <a:t> </a:t>
          </a:r>
        </a:p>
      </dgm:t>
    </dgm:pt>
    <dgm:pt modelId="{76310B65-3F8E-4C4F-ABC2-C1AF580B8D44}" type="parTrans" cxnId="{8677F49A-1191-49A2-BBBC-BC364EA1D5A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C147069-790B-459A-8E99-B35DCC97F639}" type="sibTrans" cxnId="{8677F49A-1191-49A2-BBBC-BC364EA1D5A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3683A6D-05C5-41E8-8C91-868C40429043}" type="pres">
      <dgm:prSet presAssocID="{DA6A0D88-46A5-4A6D-A76B-B2F5B83577E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9EF52BAC-E378-4DD6-A671-8E25DADB2130}" type="pres">
      <dgm:prSet presAssocID="{B8696845-5C58-4F30-AF5B-4E491D0DF5E5}" presName="root" presStyleCnt="0">
        <dgm:presLayoutVars>
          <dgm:chMax/>
          <dgm:chPref val="4"/>
        </dgm:presLayoutVars>
      </dgm:prSet>
      <dgm:spPr/>
    </dgm:pt>
    <dgm:pt modelId="{4994EE0E-7804-4AF5-BA36-B63257D7214E}" type="pres">
      <dgm:prSet presAssocID="{B8696845-5C58-4F30-AF5B-4E491D0DF5E5}" presName="rootComposite" presStyleCnt="0">
        <dgm:presLayoutVars/>
      </dgm:prSet>
      <dgm:spPr/>
    </dgm:pt>
    <dgm:pt modelId="{8790FB81-399B-4011-9044-D2FE556BC0D5}" type="pres">
      <dgm:prSet presAssocID="{B8696845-5C58-4F30-AF5B-4E491D0DF5E5}" presName="rootText" presStyleLbl="node0" presStyleIdx="0" presStyleCnt="1" custScaleY="86191" custLinFactNeighborY="3132">
        <dgm:presLayoutVars>
          <dgm:chMax/>
          <dgm:chPref val="4"/>
        </dgm:presLayoutVars>
      </dgm:prSet>
      <dgm:spPr/>
    </dgm:pt>
    <dgm:pt modelId="{8117F66B-D084-443C-823A-CB26BD4C89AA}" type="pres">
      <dgm:prSet presAssocID="{B8696845-5C58-4F30-AF5B-4E491D0DF5E5}" presName="childShape" presStyleCnt="0">
        <dgm:presLayoutVars>
          <dgm:chMax val="0"/>
          <dgm:chPref val="0"/>
        </dgm:presLayoutVars>
      </dgm:prSet>
      <dgm:spPr/>
    </dgm:pt>
    <dgm:pt modelId="{3C0C80CF-8E0A-47A1-84FC-047B9D18D840}" type="pres">
      <dgm:prSet presAssocID="{EBD18D86-FA62-4ED5-A942-186E642B93FB}" presName="childComposite" presStyleCnt="0">
        <dgm:presLayoutVars>
          <dgm:chMax val="0"/>
          <dgm:chPref val="0"/>
        </dgm:presLayoutVars>
      </dgm:prSet>
      <dgm:spPr/>
    </dgm:pt>
    <dgm:pt modelId="{A0681B23-BF50-42AB-91D6-DB24DC25354D}" type="pres">
      <dgm:prSet presAssocID="{EBD18D86-FA62-4ED5-A942-186E642B93FB}" presName="Image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0025B092-7F6C-471F-A2C6-F040D673051F}" type="pres">
      <dgm:prSet presAssocID="{EBD18D86-FA62-4ED5-A942-186E642B93FB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</dgm:pt>
    <dgm:pt modelId="{F263A107-66AB-403E-8B13-4AE0BD8A3613}" type="pres">
      <dgm:prSet presAssocID="{E875B305-D576-4A51-B3FF-35CEB20C0D8F}" presName="childComposite" presStyleCnt="0">
        <dgm:presLayoutVars>
          <dgm:chMax val="0"/>
          <dgm:chPref val="0"/>
        </dgm:presLayoutVars>
      </dgm:prSet>
      <dgm:spPr/>
    </dgm:pt>
    <dgm:pt modelId="{A7BA3BCF-5B79-44E0-828A-11DBB86001DF}" type="pres">
      <dgm:prSet presAssocID="{E875B305-D576-4A51-B3FF-35CEB20C0D8F}" presName="Imag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000" r="-66000"/>
          </a:stretch>
        </a:blipFill>
      </dgm:spPr>
    </dgm:pt>
    <dgm:pt modelId="{77FCBA9E-F474-4C31-A84F-BD2D2E046DF5}" type="pres">
      <dgm:prSet presAssocID="{E875B305-D576-4A51-B3FF-35CEB20C0D8F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A850A81E-ECAB-4E50-87DD-B882251BDCFE}" type="pres">
      <dgm:prSet presAssocID="{6F34EEE8-E2F3-4CC3-9CB8-FAA112FC9484}" presName="childComposite" presStyleCnt="0">
        <dgm:presLayoutVars>
          <dgm:chMax val="0"/>
          <dgm:chPref val="0"/>
        </dgm:presLayoutVars>
      </dgm:prSet>
      <dgm:spPr/>
    </dgm:pt>
    <dgm:pt modelId="{3A1A3D57-5566-4AFE-B40A-E64D62A21B5A}" type="pres">
      <dgm:prSet presAssocID="{6F34EEE8-E2F3-4CC3-9CB8-FAA112FC9484}" presName="Image" presStyleLbl="node1" presStyleIdx="2" presStyleCnt="3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</dgm:pt>
    <dgm:pt modelId="{A68F3476-2AF7-4BF6-A8FB-24786C404D88}" type="pres">
      <dgm:prSet presAssocID="{6F34EEE8-E2F3-4CC3-9CB8-FAA112FC9484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EFDBA27-022C-46C8-9ED0-A36338562914}" type="presOf" srcId="{DA6A0D88-46A5-4A6D-A76B-B2F5B83577E0}" destId="{93683A6D-05C5-41E8-8C91-868C40429043}" srcOrd="0" destOrd="0" presId="urn:microsoft.com/office/officeart/2008/layout/PictureAccentList"/>
    <dgm:cxn modelId="{F1DB4B6A-85F0-4FED-BBB4-61D877D174E9}" srcId="{B8696845-5C58-4F30-AF5B-4E491D0DF5E5}" destId="{EBD18D86-FA62-4ED5-A942-186E642B93FB}" srcOrd="0" destOrd="0" parTransId="{AB3679DF-0E59-443A-AA69-FD0A59F11DE2}" sibTransId="{48B267A3-F541-411E-A595-21216B2912D7}"/>
    <dgm:cxn modelId="{13B2BA57-527B-4C0C-A200-D297D9EB1B74}" type="presOf" srcId="{E875B305-D576-4A51-B3FF-35CEB20C0D8F}" destId="{77FCBA9E-F474-4C31-A84F-BD2D2E046DF5}" srcOrd="0" destOrd="0" presId="urn:microsoft.com/office/officeart/2008/layout/PictureAccentList"/>
    <dgm:cxn modelId="{8A92BE88-0F5A-4380-B809-70D0A2DB2207}" type="presOf" srcId="{EBD18D86-FA62-4ED5-A942-186E642B93FB}" destId="{0025B092-7F6C-471F-A2C6-F040D673051F}" srcOrd="0" destOrd="0" presId="urn:microsoft.com/office/officeart/2008/layout/PictureAccentList"/>
    <dgm:cxn modelId="{3BD73595-2CD2-4229-AF43-2BD1FE48F61B}" srcId="{DA6A0D88-46A5-4A6D-A76B-B2F5B83577E0}" destId="{B8696845-5C58-4F30-AF5B-4E491D0DF5E5}" srcOrd="0" destOrd="0" parTransId="{7CB24DF0-DA21-4785-BF0C-D92667F7DC3F}" sibTransId="{C3129F36-3FCC-451F-BD15-19B8E9EC7B98}"/>
    <dgm:cxn modelId="{8677F49A-1191-49A2-BBBC-BC364EA1D5A1}" srcId="{B8696845-5C58-4F30-AF5B-4E491D0DF5E5}" destId="{6F34EEE8-E2F3-4CC3-9CB8-FAA112FC9484}" srcOrd="2" destOrd="0" parTransId="{76310B65-3F8E-4C4F-ABC2-C1AF580B8D44}" sibTransId="{DC147069-790B-459A-8E99-B35DCC97F639}"/>
    <dgm:cxn modelId="{B15533BA-16E5-4539-B218-8A5F8B27EF41}" type="presOf" srcId="{6F34EEE8-E2F3-4CC3-9CB8-FAA112FC9484}" destId="{A68F3476-2AF7-4BF6-A8FB-24786C404D88}" srcOrd="0" destOrd="0" presId="urn:microsoft.com/office/officeart/2008/layout/PictureAccentList"/>
    <dgm:cxn modelId="{9B83D6E7-9716-4328-84E5-B8AD482D96B0}" type="presOf" srcId="{B8696845-5C58-4F30-AF5B-4E491D0DF5E5}" destId="{8790FB81-399B-4011-9044-D2FE556BC0D5}" srcOrd="0" destOrd="0" presId="urn:microsoft.com/office/officeart/2008/layout/PictureAccentList"/>
    <dgm:cxn modelId="{3C5ABEF4-A826-4B3A-8923-39B789BA10CE}" srcId="{B8696845-5C58-4F30-AF5B-4E491D0DF5E5}" destId="{E875B305-D576-4A51-B3FF-35CEB20C0D8F}" srcOrd="1" destOrd="0" parTransId="{67C06888-3E85-42A2-BB6C-C93F503253BA}" sibTransId="{B180CE9F-FFCC-4BEE-9E43-83CE7FFE3015}"/>
    <dgm:cxn modelId="{908B7E42-1BE0-492D-964F-10FF16FBD9C0}" type="presParOf" srcId="{93683A6D-05C5-41E8-8C91-868C40429043}" destId="{9EF52BAC-E378-4DD6-A671-8E25DADB2130}" srcOrd="0" destOrd="0" presId="urn:microsoft.com/office/officeart/2008/layout/PictureAccentList"/>
    <dgm:cxn modelId="{8A96EE87-69E2-4127-A831-7939C3A88CA5}" type="presParOf" srcId="{9EF52BAC-E378-4DD6-A671-8E25DADB2130}" destId="{4994EE0E-7804-4AF5-BA36-B63257D7214E}" srcOrd="0" destOrd="0" presId="urn:microsoft.com/office/officeart/2008/layout/PictureAccentList"/>
    <dgm:cxn modelId="{5C0D8BB8-58A4-4030-8513-E5D23612C18E}" type="presParOf" srcId="{4994EE0E-7804-4AF5-BA36-B63257D7214E}" destId="{8790FB81-399B-4011-9044-D2FE556BC0D5}" srcOrd="0" destOrd="0" presId="urn:microsoft.com/office/officeart/2008/layout/PictureAccentList"/>
    <dgm:cxn modelId="{0E47CB1F-578B-4061-B866-03A5F2517F30}" type="presParOf" srcId="{9EF52BAC-E378-4DD6-A671-8E25DADB2130}" destId="{8117F66B-D084-443C-823A-CB26BD4C89AA}" srcOrd="1" destOrd="0" presId="urn:microsoft.com/office/officeart/2008/layout/PictureAccentList"/>
    <dgm:cxn modelId="{F72C2B96-3F41-4AB1-A34E-0BCED253219A}" type="presParOf" srcId="{8117F66B-D084-443C-823A-CB26BD4C89AA}" destId="{3C0C80CF-8E0A-47A1-84FC-047B9D18D840}" srcOrd="0" destOrd="0" presId="urn:microsoft.com/office/officeart/2008/layout/PictureAccentList"/>
    <dgm:cxn modelId="{72AD9807-7E13-4BCC-9361-8CDED896A241}" type="presParOf" srcId="{3C0C80CF-8E0A-47A1-84FC-047B9D18D840}" destId="{A0681B23-BF50-42AB-91D6-DB24DC25354D}" srcOrd="0" destOrd="0" presId="urn:microsoft.com/office/officeart/2008/layout/PictureAccentList"/>
    <dgm:cxn modelId="{4305B933-EA26-4A9A-8B07-DEBFDABD2248}" type="presParOf" srcId="{3C0C80CF-8E0A-47A1-84FC-047B9D18D840}" destId="{0025B092-7F6C-471F-A2C6-F040D673051F}" srcOrd="1" destOrd="0" presId="urn:microsoft.com/office/officeart/2008/layout/PictureAccentList"/>
    <dgm:cxn modelId="{F4AD2865-E8B1-4985-80B1-12126B09B58E}" type="presParOf" srcId="{8117F66B-D084-443C-823A-CB26BD4C89AA}" destId="{F263A107-66AB-403E-8B13-4AE0BD8A3613}" srcOrd="1" destOrd="0" presId="urn:microsoft.com/office/officeart/2008/layout/PictureAccentList"/>
    <dgm:cxn modelId="{65AEE606-55A4-401B-9DA0-6C328D63EAEF}" type="presParOf" srcId="{F263A107-66AB-403E-8B13-4AE0BD8A3613}" destId="{A7BA3BCF-5B79-44E0-828A-11DBB86001DF}" srcOrd="0" destOrd="0" presId="urn:microsoft.com/office/officeart/2008/layout/PictureAccentList"/>
    <dgm:cxn modelId="{F4792A1D-C041-4476-AB4D-43C1CB3ECE22}" type="presParOf" srcId="{F263A107-66AB-403E-8B13-4AE0BD8A3613}" destId="{77FCBA9E-F474-4C31-A84F-BD2D2E046DF5}" srcOrd="1" destOrd="0" presId="urn:microsoft.com/office/officeart/2008/layout/PictureAccentList"/>
    <dgm:cxn modelId="{7D61302F-1F0D-4A6A-BB25-3C1125DFC5E6}" type="presParOf" srcId="{8117F66B-D084-443C-823A-CB26BD4C89AA}" destId="{A850A81E-ECAB-4E50-87DD-B882251BDCFE}" srcOrd="2" destOrd="0" presId="urn:microsoft.com/office/officeart/2008/layout/PictureAccentList"/>
    <dgm:cxn modelId="{9C757A81-51F5-485D-9529-9137A80FD5FB}" type="presParOf" srcId="{A850A81E-ECAB-4E50-87DD-B882251BDCFE}" destId="{3A1A3D57-5566-4AFE-B40A-E64D62A21B5A}" srcOrd="0" destOrd="0" presId="urn:microsoft.com/office/officeart/2008/layout/PictureAccentList"/>
    <dgm:cxn modelId="{8BF4CB79-7702-40FB-A47C-F803AAD3CE93}" type="presParOf" srcId="{A850A81E-ECAB-4E50-87DD-B882251BDCFE}" destId="{A68F3476-2AF7-4BF6-A8FB-24786C404D88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847508-8FBB-4E43-BB56-12DB0DE1E19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18E340-B82E-4EF7-AEE1-3359FAF4119B}">
      <dgm:prSet phldrT="[Text]" custT="1"/>
      <dgm:spPr>
        <a:gradFill flip="none" rotWithShape="0">
          <a:gsLst>
            <a:gs pos="0">
              <a:schemeClr val="accent6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6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6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Reduction in aqueous secretion</a:t>
          </a:r>
        </a:p>
      </dgm:t>
    </dgm:pt>
    <dgm:pt modelId="{B1AAA6CC-A2FB-4483-A700-6341DA1869C1}" type="parTrans" cxnId="{AE845DFC-DFA2-479F-BA6E-03D8C45C52FB}">
      <dgm:prSet/>
      <dgm:spPr/>
      <dgm:t>
        <a:bodyPr/>
        <a:lstStyle/>
        <a:p>
          <a:endParaRPr lang="en-US"/>
        </a:p>
      </dgm:t>
    </dgm:pt>
    <dgm:pt modelId="{69CBF630-F567-43A5-BAEA-8272558AB076}" type="sibTrans" cxnId="{AE845DFC-DFA2-479F-BA6E-03D8C45C52FB}">
      <dgm:prSet/>
      <dgm:spPr/>
      <dgm:t>
        <a:bodyPr/>
        <a:lstStyle/>
        <a:p>
          <a:endParaRPr lang="en-US"/>
        </a:p>
      </dgm:t>
    </dgm:pt>
    <dgm:pt modelId="{B7807A7A-3B47-4C0A-B1F5-B3734762EECC}">
      <dgm:prSet custT="1"/>
      <dgm:spPr>
        <a:gradFill flip="none" rotWithShape="0">
          <a:gsLst>
            <a:gs pos="0">
              <a:schemeClr val="accent6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6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6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Antagonize the effect of </a:t>
          </a:r>
          <a:r>
            <a:rPr lang="en-US" sz="2400" dirty="0" err="1">
              <a:solidFill>
                <a:schemeClr val="bg1"/>
              </a:solidFill>
            </a:rPr>
            <a:t>catecholamines</a:t>
          </a:r>
          <a:r>
            <a:rPr lang="en-US" sz="2400" dirty="0">
              <a:solidFill>
                <a:schemeClr val="bg1"/>
              </a:solidFill>
            </a:rPr>
            <a:t> </a:t>
          </a:r>
        </a:p>
      </dgm:t>
    </dgm:pt>
    <dgm:pt modelId="{7C67E093-E688-455A-A7FA-29E2593B1ECB}" type="parTrans" cxnId="{E49EA6DD-23C6-451B-83E2-0FFE8E37C020}">
      <dgm:prSet/>
      <dgm:spPr/>
      <dgm:t>
        <a:bodyPr/>
        <a:lstStyle/>
        <a:p>
          <a:endParaRPr lang="en-US"/>
        </a:p>
      </dgm:t>
    </dgm:pt>
    <dgm:pt modelId="{99CAB5F8-0FC4-4DF0-80B2-79D0B5648B64}" type="sibTrans" cxnId="{E49EA6DD-23C6-451B-83E2-0FFE8E37C020}">
      <dgm:prSet/>
      <dgm:spPr>
        <a:solidFill>
          <a:srgbClr val="C00000">
            <a:alpha val="90000"/>
          </a:srgbClr>
        </a:solidFill>
      </dgm:spPr>
      <dgm:t>
        <a:bodyPr/>
        <a:lstStyle/>
        <a:p>
          <a:endParaRPr lang="en-US"/>
        </a:p>
      </dgm:t>
    </dgm:pt>
    <dgm:pt modelId="{8A6F5E43-46BF-484A-976A-D5A02A72D834}" type="pres">
      <dgm:prSet presAssocID="{9B847508-8FBB-4E43-BB56-12DB0DE1E19B}" presName="outerComposite" presStyleCnt="0">
        <dgm:presLayoutVars>
          <dgm:chMax val="5"/>
          <dgm:dir/>
          <dgm:resizeHandles val="exact"/>
        </dgm:presLayoutVars>
      </dgm:prSet>
      <dgm:spPr/>
    </dgm:pt>
    <dgm:pt modelId="{95BC5712-E816-45C4-BF91-EE2B15843735}" type="pres">
      <dgm:prSet presAssocID="{9B847508-8FBB-4E43-BB56-12DB0DE1E19B}" presName="dummyMaxCanvas" presStyleCnt="0">
        <dgm:presLayoutVars/>
      </dgm:prSet>
      <dgm:spPr/>
    </dgm:pt>
    <dgm:pt modelId="{6A2C89FC-1AAC-4A25-A60B-90CF482D1276}" type="pres">
      <dgm:prSet presAssocID="{9B847508-8FBB-4E43-BB56-12DB0DE1E19B}" presName="TwoNodes_1" presStyleLbl="node1" presStyleIdx="0" presStyleCnt="2" custLinFactNeighborX="-2058">
        <dgm:presLayoutVars>
          <dgm:bulletEnabled val="1"/>
        </dgm:presLayoutVars>
      </dgm:prSet>
      <dgm:spPr/>
    </dgm:pt>
    <dgm:pt modelId="{D22DD402-A2F1-438F-8481-BB1CB8CD6E78}" type="pres">
      <dgm:prSet presAssocID="{9B847508-8FBB-4E43-BB56-12DB0DE1E19B}" presName="TwoNodes_2" presStyleLbl="node1" presStyleIdx="1" presStyleCnt="2" custLinFactNeighborX="-19705">
        <dgm:presLayoutVars>
          <dgm:bulletEnabled val="1"/>
        </dgm:presLayoutVars>
      </dgm:prSet>
      <dgm:spPr/>
    </dgm:pt>
    <dgm:pt modelId="{8D2DF237-09A1-4C64-A8BB-40B05808D447}" type="pres">
      <dgm:prSet presAssocID="{9B847508-8FBB-4E43-BB56-12DB0DE1E19B}" presName="TwoConn_1-2" presStyleLbl="fgAccFollowNode1" presStyleIdx="0" presStyleCnt="1" custLinFactX="-73634" custLinFactNeighborX="-100000" custLinFactNeighborY="5086">
        <dgm:presLayoutVars>
          <dgm:bulletEnabled val="1"/>
        </dgm:presLayoutVars>
      </dgm:prSet>
      <dgm:spPr/>
    </dgm:pt>
    <dgm:pt modelId="{5B1797A6-1043-405F-8568-D1357E3F15A9}" type="pres">
      <dgm:prSet presAssocID="{9B847508-8FBB-4E43-BB56-12DB0DE1E19B}" presName="TwoNodes_1_text" presStyleLbl="node1" presStyleIdx="1" presStyleCnt="2">
        <dgm:presLayoutVars>
          <dgm:bulletEnabled val="1"/>
        </dgm:presLayoutVars>
      </dgm:prSet>
      <dgm:spPr/>
    </dgm:pt>
    <dgm:pt modelId="{0AF70FF2-FAEC-4F12-A4E7-C18223DAA47A}" type="pres">
      <dgm:prSet presAssocID="{9B847508-8FBB-4E43-BB56-12DB0DE1E19B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E739CD34-6253-4755-BCEF-01667DAD8415}" type="presOf" srcId="{1E18E340-B82E-4EF7-AEE1-3359FAF4119B}" destId="{D22DD402-A2F1-438F-8481-BB1CB8CD6E78}" srcOrd="0" destOrd="0" presId="urn:microsoft.com/office/officeart/2005/8/layout/vProcess5"/>
    <dgm:cxn modelId="{D9266441-D776-46C8-9E1E-E5D5F863F788}" type="presOf" srcId="{B7807A7A-3B47-4C0A-B1F5-B3734762EECC}" destId="{6A2C89FC-1AAC-4A25-A60B-90CF482D1276}" srcOrd="0" destOrd="0" presId="urn:microsoft.com/office/officeart/2005/8/layout/vProcess5"/>
    <dgm:cxn modelId="{DF38CD6C-4B4C-4F89-B1A6-71659B036C23}" type="presOf" srcId="{9B847508-8FBB-4E43-BB56-12DB0DE1E19B}" destId="{8A6F5E43-46BF-484A-976A-D5A02A72D834}" srcOrd="0" destOrd="0" presId="urn:microsoft.com/office/officeart/2005/8/layout/vProcess5"/>
    <dgm:cxn modelId="{2DCC109D-841F-468F-8B6C-F5C9928CAE60}" type="presOf" srcId="{1E18E340-B82E-4EF7-AEE1-3359FAF4119B}" destId="{0AF70FF2-FAEC-4F12-A4E7-C18223DAA47A}" srcOrd="1" destOrd="0" presId="urn:microsoft.com/office/officeart/2005/8/layout/vProcess5"/>
    <dgm:cxn modelId="{C15288D8-CD75-4FDA-A1B9-2F0780B487C0}" type="presOf" srcId="{99CAB5F8-0FC4-4DF0-80B2-79D0B5648B64}" destId="{8D2DF237-09A1-4C64-A8BB-40B05808D447}" srcOrd="0" destOrd="0" presId="urn:microsoft.com/office/officeart/2005/8/layout/vProcess5"/>
    <dgm:cxn modelId="{E49EA6DD-23C6-451B-83E2-0FFE8E37C020}" srcId="{9B847508-8FBB-4E43-BB56-12DB0DE1E19B}" destId="{B7807A7A-3B47-4C0A-B1F5-B3734762EECC}" srcOrd="0" destOrd="0" parTransId="{7C67E093-E688-455A-A7FA-29E2593B1ECB}" sibTransId="{99CAB5F8-0FC4-4DF0-80B2-79D0B5648B64}"/>
    <dgm:cxn modelId="{DB1D2EF6-A693-4F82-B5FA-18766195DABD}" type="presOf" srcId="{B7807A7A-3B47-4C0A-B1F5-B3734762EECC}" destId="{5B1797A6-1043-405F-8568-D1357E3F15A9}" srcOrd="1" destOrd="0" presId="urn:microsoft.com/office/officeart/2005/8/layout/vProcess5"/>
    <dgm:cxn modelId="{AE845DFC-DFA2-479F-BA6E-03D8C45C52FB}" srcId="{9B847508-8FBB-4E43-BB56-12DB0DE1E19B}" destId="{1E18E340-B82E-4EF7-AEE1-3359FAF4119B}" srcOrd="1" destOrd="0" parTransId="{B1AAA6CC-A2FB-4483-A700-6341DA1869C1}" sibTransId="{69CBF630-F567-43A5-BAEA-8272558AB076}"/>
    <dgm:cxn modelId="{6F70AF57-458E-4236-A130-3AA613A8B0D8}" type="presParOf" srcId="{8A6F5E43-46BF-484A-976A-D5A02A72D834}" destId="{95BC5712-E816-45C4-BF91-EE2B15843735}" srcOrd="0" destOrd="0" presId="urn:microsoft.com/office/officeart/2005/8/layout/vProcess5"/>
    <dgm:cxn modelId="{591D9578-582C-4879-8397-55526D84705A}" type="presParOf" srcId="{8A6F5E43-46BF-484A-976A-D5A02A72D834}" destId="{6A2C89FC-1AAC-4A25-A60B-90CF482D1276}" srcOrd="1" destOrd="0" presId="urn:microsoft.com/office/officeart/2005/8/layout/vProcess5"/>
    <dgm:cxn modelId="{7F8DD235-D231-4403-86BF-CBEA2425948A}" type="presParOf" srcId="{8A6F5E43-46BF-484A-976A-D5A02A72D834}" destId="{D22DD402-A2F1-438F-8481-BB1CB8CD6E78}" srcOrd="2" destOrd="0" presId="urn:microsoft.com/office/officeart/2005/8/layout/vProcess5"/>
    <dgm:cxn modelId="{CD98A5C1-7C6B-4F7F-BFD8-12F3E0AE1BF4}" type="presParOf" srcId="{8A6F5E43-46BF-484A-976A-D5A02A72D834}" destId="{8D2DF237-09A1-4C64-A8BB-40B05808D447}" srcOrd="3" destOrd="0" presId="urn:microsoft.com/office/officeart/2005/8/layout/vProcess5"/>
    <dgm:cxn modelId="{BE638DBA-4CF6-4A08-9FB5-F10531C092A3}" type="presParOf" srcId="{8A6F5E43-46BF-484A-976A-D5A02A72D834}" destId="{5B1797A6-1043-405F-8568-D1357E3F15A9}" srcOrd="4" destOrd="0" presId="urn:microsoft.com/office/officeart/2005/8/layout/vProcess5"/>
    <dgm:cxn modelId="{6831BD67-9B05-4820-BBB8-C67025803EE2}" type="presParOf" srcId="{8A6F5E43-46BF-484A-976A-D5A02A72D834}" destId="{0AF70FF2-FAEC-4F12-A4E7-C18223DAA47A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E34788-64B5-4F4A-A647-64FB6EAC2D73}" type="doc">
      <dgm:prSet loTypeId="urn:microsoft.com/office/officeart/2005/8/layout/v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CFCF81F-8722-405E-8336-A71A8D12A69A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Allergic blepharoconjunctivitis</a:t>
          </a:r>
          <a:endParaRPr lang="en-US" sz="2000" dirty="0">
            <a:solidFill>
              <a:schemeClr val="bg1"/>
            </a:solidFill>
          </a:endParaRPr>
        </a:p>
      </dgm:t>
    </dgm:pt>
    <dgm:pt modelId="{B35A27D5-1FE2-479E-9E32-F806E671FC1B}" type="parTrans" cxnId="{C79027FD-F5E5-46C8-A0DC-735B7261C2B5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7DF7A62F-A2AD-46CD-BD6C-1FFCF815171D}" type="sibTrans" cxnId="{C79027FD-F5E5-46C8-A0DC-735B7261C2B5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9ADC3374-6CF2-4CD8-BF6F-4261B2A21D10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Dry eye/decreased tear breakup time</a:t>
          </a:r>
          <a:endParaRPr lang="en-US" sz="2000" dirty="0">
            <a:solidFill>
              <a:schemeClr val="bg1"/>
            </a:solidFill>
          </a:endParaRPr>
        </a:p>
      </dgm:t>
    </dgm:pt>
    <dgm:pt modelId="{31CAA9D8-53B4-4CFF-AE98-693805548B94}" type="parTrans" cxnId="{C5BE8F9B-875A-435D-ADB4-93A50E7BFF82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83822462-02D7-41E0-B5E4-89890CF8764D}" type="sibTrans" cxnId="{C5BE8F9B-875A-435D-ADB4-93A50E7BFF82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32611CD1-0BC5-4724-8BF1-D912B17A222D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Corneal anesthesia</a:t>
          </a:r>
          <a:endParaRPr lang="en-US" sz="2000" dirty="0">
            <a:solidFill>
              <a:schemeClr val="bg1"/>
            </a:solidFill>
          </a:endParaRPr>
        </a:p>
      </dgm:t>
    </dgm:pt>
    <dgm:pt modelId="{2396E44A-A1C4-48F0-8473-6C926EC9C0A8}" type="parTrans" cxnId="{FED68ED6-D866-48B7-857D-9166988DE0CA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6FE862DD-1C0B-451D-B63D-6A09469A60CB}" type="sibTrans" cxnId="{FED68ED6-D866-48B7-857D-9166988DE0CA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AFDD1EA9-AC7F-4E5F-8006-3FA6DC71694B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Macular edema (aphakics)</a:t>
          </a:r>
          <a:endParaRPr lang="en-US" sz="2000" dirty="0">
            <a:solidFill>
              <a:schemeClr val="bg1"/>
            </a:solidFill>
          </a:endParaRPr>
        </a:p>
      </dgm:t>
    </dgm:pt>
    <dgm:pt modelId="{44975187-26F0-40EA-8E7D-080F594B8DDB}" type="parTrans" cxnId="{43F118AA-99CD-4B96-8E61-15BA51E69410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00FF4720-DC1B-4934-A1F6-BC0D577E1099}" type="sibTrans" cxnId="{43F118AA-99CD-4B96-8E61-15BA51E69410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364EC09D-A9B0-459F-8357-241392A384F3}">
      <dgm:prSet phldrT="[Text]" custT="1"/>
      <dgm:spPr/>
      <dgm:t>
        <a:bodyPr/>
        <a:lstStyle/>
        <a:p>
          <a:r>
            <a:rPr lang="en-US" sz="2000" dirty="0">
              <a:solidFill>
                <a:schemeClr val="bg1"/>
              </a:solidFill>
              <a:latin typeface="Futura-Light"/>
            </a:rPr>
            <a:t>Macular hemorrhage/retinal detachment</a:t>
          </a:r>
        </a:p>
      </dgm:t>
    </dgm:pt>
    <dgm:pt modelId="{EF69D1B6-69C9-474B-9E79-3F4A1E813384}" type="parTrans" cxnId="{A755FB06-B7F4-4820-A0A9-EED299CD7FCD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64916235-9E94-42B6-B5DB-09F2E53F066D}" type="sibTrans" cxnId="{A755FB06-B7F4-4820-A0A9-EED299CD7FCD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D6477A3F-EF7F-4C83-AB49-AED7748C6521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Uveitis</a:t>
          </a:r>
          <a:endParaRPr lang="en-US" sz="2000" dirty="0">
            <a:solidFill>
              <a:schemeClr val="bg1"/>
            </a:solidFill>
          </a:endParaRPr>
        </a:p>
      </dgm:t>
    </dgm:pt>
    <dgm:pt modelId="{387BCC5B-6C0F-4A03-91FA-4A00C6585A91}" type="parTrans" cxnId="{5AFE8B1C-AD3B-4F84-8EBA-3A9F45972006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74EFB265-08C8-4013-803A-9325AF0FB19D}" type="sibTrans" cxnId="{5AFE8B1C-AD3B-4F84-8EBA-3A9F45972006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441A7AE0-1ADD-4420-9CE7-33087A20FD5E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Cataract progression</a:t>
          </a:r>
          <a:endParaRPr lang="en-US" sz="2000" dirty="0">
            <a:solidFill>
              <a:schemeClr val="bg1"/>
            </a:solidFill>
          </a:endParaRPr>
        </a:p>
      </dgm:t>
    </dgm:pt>
    <dgm:pt modelId="{2FF78BC3-3E55-4075-A016-56692A35C6CE}" type="parTrans" cxnId="{61D95037-0E9C-4DB0-85DA-2FF029896871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B794EBA4-35C6-4368-AFCF-8495C6BF1B7A}" type="sibTrans" cxnId="{61D95037-0E9C-4DB0-85DA-2FF029896871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40159E1A-71AF-400D-9C3C-0DD2BCE32381}" type="pres">
      <dgm:prSet presAssocID="{15E34788-64B5-4F4A-A647-64FB6EAC2D73}" presName="linearFlow" presStyleCnt="0">
        <dgm:presLayoutVars>
          <dgm:dir/>
          <dgm:resizeHandles val="exact"/>
        </dgm:presLayoutVars>
      </dgm:prSet>
      <dgm:spPr/>
    </dgm:pt>
    <dgm:pt modelId="{256835CA-4DDC-42F8-BBCB-C57AA637B1B5}" type="pres">
      <dgm:prSet presAssocID="{7CFCF81F-8722-405E-8336-A71A8D12A69A}" presName="composite" presStyleCnt="0"/>
      <dgm:spPr/>
    </dgm:pt>
    <dgm:pt modelId="{7556DE80-5865-46BA-8C15-BEE33B3CF925}" type="pres">
      <dgm:prSet presAssocID="{7CFCF81F-8722-405E-8336-A71A8D12A69A}" presName="imgShp" presStyleLbl="fgImgPlace1" presStyleIdx="0" presStyleCnt="7"/>
      <dgm:spPr/>
    </dgm:pt>
    <dgm:pt modelId="{41E59711-A248-4113-A825-04F990B7661D}" type="pres">
      <dgm:prSet presAssocID="{7CFCF81F-8722-405E-8336-A71A8D12A69A}" presName="txShp" presStyleLbl="node1" presStyleIdx="0" presStyleCnt="7">
        <dgm:presLayoutVars>
          <dgm:bulletEnabled val="1"/>
        </dgm:presLayoutVars>
      </dgm:prSet>
      <dgm:spPr/>
    </dgm:pt>
    <dgm:pt modelId="{3C599D19-3377-4914-9611-162E2FE3D29C}" type="pres">
      <dgm:prSet presAssocID="{7DF7A62F-A2AD-46CD-BD6C-1FFCF815171D}" presName="spacing" presStyleCnt="0"/>
      <dgm:spPr/>
    </dgm:pt>
    <dgm:pt modelId="{28292B6E-228E-46FE-A75E-6DED338DE668}" type="pres">
      <dgm:prSet presAssocID="{9ADC3374-6CF2-4CD8-BF6F-4261B2A21D10}" presName="composite" presStyleCnt="0"/>
      <dgm:spPr/>
    </dgm:pt>
    <dgm:pt modelId="{40E53C88-6D4A-45FB-8441-749768CA287D}" type="pres">
      <dgm:prSet presAssocID="{9ADC3374-6CF2-4CD8-BF6F-4261B2A21D10}" presName="imgShp" presStyleLbl="fgImgPlace1" presStyleIdx="1" presStyleCnt="7"/>
      <dgm:spPr/>
    </dgm:pt>
    <dgm:pt modelId="{04482826-16D1-46DC-9ABF-6CEACB92ED19}" type="pres">
      <dgm:prSet presAssocID="{9ADC3374-6CF2-4CD8-BF6F-4261B2A21D10}" presName="txShp" presStyleLbl="node1" presStyleIdx="1" presStyleCnt="7">
        <dgm:presLayoutVars>
          <dgm:bulletEnabled val="1"/>
        </dgm:presLayoutVars>
      </dgm:prSet>
      <dgm:spPr/>
    </dgm:pt>
    <dgm:pt modelId="{0EA506E4-9085-4577-B557-3D4489BF3327}" type="pres">
      <dgm:prSet presAssocID="{83822462-02D7-41E0-B5E4-89890CF8764D}" presName="spacing" presStyleCnt="0"/>
      <dgm:spPr/>
    </dgm:pt>
    <dgm:pt modelId="{0AD4D0D5-5B72-4D55-BB7B-8379C87602C5}" type="pres">
      <dgm:prSet presAssocID="{32611CD1-0BC5-4724-8BF1-D912B17A222D}" presName="composite" presStyleCnt="0"/>
      <dgm:spPr/>
    </dgm:pt>
    <dgm:pt modelId="{9366B8BF-7A9C-4BAA-9795-2D71F64B1E9E}" type="pres">
      <dgm:prSet presAssocID="{32611CD1-0BC5-4724-8BF1-D912B17A222D}" presName="imgShp" presStyleLbl="fgImgPlace1" presStyleIdx="2" presStyleCnt="7"/>
      <dgm:spPr/>
    </dgm:pt>
    <dgm:pt modelId="{BB659C5B-9161-4F3E-9D49-18BC7B50F197}" type="pres">
      <dgm:prSet presAssocID="{32611CD1-0BC5-4724-8BF1-D912B17A222D}" presName="txShp" presStyleLbl="node1" presStyleIdx="2" presStyleCnt="7">
        <dgm:presLayoutVars>
          <dgm:bulletEnabled val="1"/>
        </dgm:presLayoutVars>
      </dgm:prSet>
      <dgm:spPr/>
    </dgm:pt>
    <dgm:pt modelId="{4D09A8ED-BBCB-454D-9511-BF50BFAC1DE9}" type="pres">
      <dgm:prSet presAssocID="{6FE862DD-1C0B-451D-B63D-6A09469A60CB}" presName="spacing" presStyleCnt="0"/>
      <dgm:spPr/>
    </dgm:pt>
    <dgm:pt modelId="{2C57EEBF-1FD7-4664-9AD3-593480443AEE}" type="pres">
      <dgm:prSet presAssocID="{AFDD1EA9-AC7F-4E5F-8006-3FA6DC71694B}" presName="composite" presStyleCnt="0"/>
      <dgm:spPr/>
    </dgm:pt>
    <dgm:pt modelId="{394011AD-4C74-4DA7-9C5A-8531B8EFA4C9}" type="pres">
      <dgm:prSet presAssocID="{AFDD1EA9-AC7F-4E5F-8006-3FA6DC71694B}" presName="imgShp" presStyleLbl="fgImgPlace1" presStyleIdx="3" presStyleCnt="7"/>
      <dgm:spPr/>
    </dgm:pt>
    <dgm:pt modelId="{1DCF7387-897E-4C14-AD7F-C8EC09A2F313}" type="pres">
      <dgm:prSet presAssocID="{AFDD1EA9-AC7F-4E5F-8006-3FA6DC71694B}" presName="txShp" presStyleLbl="node1" presStyleIdx="3" presStyleCnt="7">
        <dgm:presLayoutVars>
          <dgm:bulletEnabled val="1"/>
        </dgm:presLayoutVars>
      </dgm:prSet>
      <dgm:spPr/>
    </dgm:pt>
    <dgm:pt modelId="{894B44A6-A26E-49DE-944B-EA910F8B4370}" type="pres">
      <dgm:prSet presAssocID="{00FF4720-DC1B-4934-A1F6-BC0D577E1099}" presName="spacing" presStyleCnt="0"/>
      <dgm:spPr/>
    </dgm:pt>
    <dgm:pt modelId="{99D2BE38-4480-4F3E-83B7-3D25CBF493F6}" type="pres">
      <dgm:prSet presAssocID="{364EC09D-A9B0-459F-8357-241392A384F3}" presName="composite" presStyleCnt="0"/>
      <dgm:spPr/>
    </dgm:pt>
    <dgm:pt modelId="{3B209403-4367-44CA-8561-46805B73B5BF}" type="pres">
      <dgm:prSet presAssocID="{364EC09D-A9B0-459F-8357-241392A384F3}" presName="imgShp" presStyleLbl="fgImgPlace1" presStyleIdx="4" presStyleCnt="7"/>
      <dgm:spPr/>
    </dgm:pt>
    <dgm:pt modelId="{A37A1492-39A0-40FF-9936-F9D34AE87DC5}" type="pres">
      <dgm:prSet presAssocID="{364EC09D-A9B0-459F-8357-241392A384F3}" presName="txShp" presStyleLbl="node1" presStyleIdx="4" presStyleCnt="7">
        <dgm:presLayoutVars>
          <dgm:bulletEnabled val="1"/>
        </dgm:presLayoutVars>
      </dgm:prSet>
      <dgm:spPr/>
    </dgm:pt>
    <dgm:pt modelId="{0685EAD3-BD62-40AF-B75E-DB36793CB920}" type="pres">
      <dgm:prSet presAssocID="{64916235-9E94-42B6-B5DB-09F2E53F066D}" presName="spacing" presStyleCnt="0"/>
      <dgm:spPr/>
    </dgm:pt>
    <dgm:pt modelId="{30A433D2-7406-4158-9B3A-105B3145452C}" type="pres">
      <dgm:prSet presAssocID="{D6477A3F-EF7F-4C83-AB49-AED7748C6521}" presName="composite" presStyleCnt="0"/>
      <dgm:spPr/>
    </dgm:pt>
    <dgm:pt modelId="{2EDE84B3-CA77-4180-813D-FBC7F6656BE2}" type="pres">
      <dgm:prSet presAssocID="{D6477A3F-EF7F-4C83-AB49-AED7748C6521}" presName="imgShp" presStyleLbl="fgImgPlace1" presStyleIdx="5" presStyleCnt="7"/>
      <dgm:spPr/>
    </dgm:pt>
    <dgm:pt modelId="{FE987A2E-5933-4926-AC68-7125AB829F13}" type="pres">
      <dgm:prSet presAssocID="{D6477A3F-EF7F-4C83-AB49-AED7748C6521}" presName="txShp" presStyleLbl="node1" presStyleIdx="5" presStyleCnt="7">
        <dgm:presLayoutVars>
          <dgm:bulletEnabled val="1"/>
        </dgm:presLayoutVars>
      </dgm:prSet>
      <dgm:spPr/>
    </dgm:pt>
    <dgm:pt modelId="{A1E6CE88-AEBA-4AA7-B573-06F02CF9BA7F}" type="pres">
      <dgm:prSet presAssocID="{74EFB265-08C8-4013-803A-9325AF0FB19D}" presName="spacing" presStyleCnt="0"/>
      <dgm:spPr/>
    </dgm:pt>
    <dgm:pt modelId="{4E33E7A7-4F65-4DAD-934A-CE989E030034}" type="pres">
      <dgm:prSet presAssocID="{441A7AE0-1ADD-4420-9CE7-33087A20FD5E}" presName="composite" presStyleCnt="0"/>
      <dgm:spPr/>
    </dgm:pt>
    <dgm:pt modelId="{76064238-BAD3-4B77-B0E4-EAF76CBDE106}" type="pres">
      <dgm:prSet presAssocID="{441A7AE0-1ADD-4420-9CE7-33087A20FD5E}" presName="imgShp" presStyleLbl="fgImgPlace1" presStyleIdx="6" presStyleCnt="7"/>
      <dgm:spPr/>
    </dgm:pt>
    <dgm:pt modelId="{C5EDF5FB-4AC9-4577-8CF5-F28F43C16341}" type="pres">
      <dgm:prSet presAssocID="{441A7AE0-1ADD-4420-9CE7-33087A20FD5E}" presName="txShp" presStyleLbl="node1" presStyleIdx="6" presStyleCnt="7">
        <dgm:presLayoutVars>
          <dgm:bulletEnabled val="1"/>
        </dgm:presLayoutVars>
      </dgm:prSet>
      <dgm:spPr/>
    </dgm:pt>
  </dgm:ptLst>
  <dgm:cxnLst>
    <dgm:cxn modelId="{A755FB06-B7F4-4820-A0A9-EED299CD7FCD}" srcId="{15E34788-64B5-4F4A-A647-64FB6EAC2D73}" destId="{364EC09D-A9B0-459F-8357-241392A384F3}" srcOrd="4" destOrd="0" parTransId="{EF69D1B6-69C9-474B-9E79-3F4A1E813384}" sibTransId="{64916235-9E94-42B6-B5DB-09F2E53F066D}"/>
    <dgm:cxn modelId="{28F4DD0F-A259-4F4C-B395-249A8DE8FE7B}" type="presOf" srcId="{364EC09D-A9B0-459F-8357-241392A384F3}" destId="{A37A1492-39A0-40FF-9936-F9D34AE87DC5}" srcOrd="0" destOrd="0" presId="urn:microsoft.com/office/officeart/2005/8/layout/vList3"/>
    <dgm:cxn modelId="{02FC8217-A32F-4B22-B1FF-EA30C4FD94A3}" type="presOf" srcId="{7CFCF81F-8722-405E-8336-A71A8D12A69A}" destId="{41E59711-A248-4113-A825-04F990B7661D}" srcOrd="0" destOrd="0" presId="urn:microsoft.com/office/officeart/2005/8/layout/vList3"/>
    <dgm:cxn modelId="{5AFE8B1C-AD3B-4F84-8EBA-3A9F45972006}" srcId="{15E34788-64B5-4F4A-A647-64FB6EAC2D73}" destId="{D6477A3F-EF7F-4C83-AB49-AED7748C6521}" srcOrd="5" destOrd="0" parTransId="{387BCC5B-6C0F-4A03-91FA-4A00C6585A91}" sibTransId="{74EFB265-08C8-4013-803A-9325AF0FB19D}"/>
    <dgm:cxn modelId="{61D95037-0E9C-4DB0-85DA-2FF029896871}" srcId="{15E34788-64B5-4F4A-A647-64FB6EAC2D73}" destId="{441A7AE0-1ADD-4420-9CE7-33087A20FD5E}" srcOrd="6" destOrd="0" parTransId="{2FF78BC3-3E55-4075-A016-56692A35C6CE}" sibTransId="{B794EBA4-35C6-4368-AFCF-8495C6BF1B7A}"/>
    <dgm:cxn modelId="{C2654867-367D-44B7-8193-2F3A547E39C0}" type="presOf" srcId="{D6477A3F-EF7F-4C83-AB49-AED7748C6521}" destId="{FE987A2E-5933-4926-AC68-7125AB829F13}" srcOrd="0" destOrd="0" presId="urn:microsoft.com/office/officeart/2005/8/layout/vList3"/>
    <dgm:cxn modelId="{7E693C6E-02B3-4CC8-AB76-9E3D71B5779A}" type="presOf" srcId="{441A7AE0-1ADD-4420-9CE7-33087A20FD5E}" destId="{C5EDF5FB-4AC9-4577-8CF5-F28F43C16341}" srcOrd="0" destOrd="0" presId="urn:microsoft.com/office/officeart/2005/8/layout/vList3"/>
    <dgm:cxn modelId="{D009BF8B-36DC-46EA-8AB0-470DB5882E0E}" type="presOf" srcId="{9ADC3374-6CF2-4CD8-BF6F-4261B2A21D10}" destId="{04482826-16D1-46DC-9ABF-6CEACB92ED19}" srcOrd="0" destOrd="0" presId="urn:microsoft.com/office/officeart/2005/8/layout/vList3"/>
    <dgm:cxn modelId="{F418DC94-4480-489B-8560-AC3B0E68E2A9}" type="presOf" srcId="{32611CD1-0BC5-4724-8BF1-D912B17A222D}" destId="{BB659C5B-9161-4F3E-9D49-18BC7B50F197}" srcOrd="0" destOrd="0" presId="urn:microsoft.com/office/officeart/2005/8/layout/vList3"/>
    <dgm:cxn modelId="{C5BE8F9B-875A-435D-ADB4-93A50E7BFF82}" srcId="{15E34788-64B5-4F4A-A647-64FB6EAC2D73}" destId="{9ADC3374-6CF2-4CD8-BF6F-4261B2A21D10}" srcOrd="1" destOrd="0" parTransId="{31CAA9D8-53B4-4CFF-AE98-693805548B94}" sibTransId="{83822462-02D7-41E0-B5E4-89890CF8764D}"/>
    <dgm:cxn modelId="{43F118AA-99CD-4B96-8E61-15BA51E69410}" srcId="{15E34788-64B5-4F4A-A647-64FB6EAC2D73}" destId="{AFDD1EA9-AC7F-4E5F-8006-3FA6DC71694B}" srcOrd="3" destOrd="0" parTransId="{44975187-26F0-40EA-8E7D-080F594B8DDB}" sibTransId="{00FF4720-DC1B-4934-A1F6-BC0D577E1099}"/>
    <dgm:cxn modelId="{57E6F6BF-5BD5-4DF9-B07E-B76702EB2C9C}" type="presOf" srcId="{AFDD1EA9-AC7F-4E5F-8006-3FA6DC71694B}" destId="{1DCF7387-897E-4C14-AD7F-C8EC09A2F313}" srcOrd="0" destOrd="0" presId="urn:microsoft.com/office/officeart/2005/8/layout/vList3"/>
    <dgm:cxn modelId="{34DEF0CF-B14A-4366-B04E-11B0640A8717}" type="presOf" srcId="{15E34788-64B5-4F4A-A647-64FB6EAC2D73}" destId="{40159E1A-71AF-400D-9C3C-0DD2BCE32381}" srcOrd="0" destOrd="0" presId="urn:microsoft.com/office/officeart/2005/8/layout/vList3"/>
    <dgm:cxn modelId="{FED68ED6-D866-48B7-857D-9166988DE0CA}" srcId="{15E34788-64B5-4F4A-A647-64FB6EAC2D73}" destId="{32611CD1-0BC5-4724-8BF1-D912B17A222D}" srcOrd="2" destOrd="0" parTransId="{2396E44A-A1C4-48F0-8473-6C926EC9C0A8}" sibTransId="{6FE862DD-1C0B-451D-B63D-6A09469A60CB}"/>
    <dgm:cxn modelId="{C79027FD-F5E5-46C8-A0DC-735B7261C2B5}" srcId="{15E34788-64B5-4F4A-A647-64FB6EAC2D73}" destId="{7CFCF81F-8722-405E-8336-A71A8D12A69A}" srcOrd="0" destOrd="0" parTransId="{B35A27D5-1FE2-479E-9E32-F806E671FC1B}" sibTransId="{7DF7A62F-A2AD-46CD-BD6C-1FFCF815171D}"/>
    <dgm:cxn modelId="{906DA27C-FC62-4C99-90F0-BE61EEACE29C}" type="presParOf" srcId="{40159E1A-71AF-400D-9C3C-0DD2BCE32381}" destId="{256835CA-4DDC-42F8-BBCB-C57AA637B1B5}" srcOrd="0" destOrd="0" presId="urn:microsoft.com/office/officeart/2005/8/layout/vList3"/>
    <dgm:cxn modelId="{4E4C9EBE-264E-45E1-B43E-BD6C8E7A7705}" type="presParOf" srcId="{256835CA-4DDC-42F8-BBCB-C57AA637B1B5}" destId="{7556DE80-5865-46BA-8C15-BEE33B3CF925}" srcOrd="0" destOrd="0" presId="urn:microsoft.com/office/officeart/2005/8/layout/vList3"/>
    <dgm:cxn modelId="{78F8950B-F89D-473D-9B02-3CEA4C28437C}" type="presParOf" srcId="{256835CA-4DDC-42F8-BBCB-C57AA637B1B5}" destId="{41E59711-A248-4113-A825-04F990B7661D}" srcOrd="1" destOrd="0" presId="urn:microsoft.com/office/officeart/2005/8/layout/vList3"/>
    <dgm:cxn modelId="{0D1A29DD-D893-432B-8515-9D4744EEF4D1}" type="presParOf" srcId="{40159E1A-71AF-400D-9C3C-0DD2BCE32381}" destId="{3C599D19-3377-4914-9611-162E2FE3D29C}" srcOrd="1" destOrd="0" presId="urn:microsoft.com/office/officeart/2005/8/layout/vList3"/>
    <dgm:cxn modelId="{775A9B01-7922-4CCE-A1E4-68C11E2775C9}" type="presParOf" srcId="{40159E1A-71AF-400D-9C3C-0DD2BCE32381}" destId="{28292B6E-228E-46FE-A75E-6DED338DE668}" srcOrd="2" destOrd="0" presId="urn:microsoft.com/office/officeart/2005/8/layout/vList3"/>
    <dgm:cxn modelId="{25392035-0B72-4A34-B20B-ED80E8B71D54}" type="presParOf" srcId="{28292B6E-228E-46FE-A75E-6DED338DE668}" destId="{40E53C88-6D4A-45FB-8441-749768CA287D}" srcOrd="0" destOrd="0" presId="urn:microsoft.com/office/officeart/2005/8/layout/vList3"/>
    <dgm:cxn modelId="{7597166B-B106-4A4E-899B-4E7A32BCF1C8}" type="presParOf" srcId="{28292B6E-228E-46FE-A75E-6DED338DE668}" destId="{04482826-16D1-46DC-9ABF-6CEACB92ED19}" srcOrd="1" destOrd="0" presId="urn:microsoft.com/office/officeart/2005/8/layout/vList3"/>
    <dgm:cxn modelId="{105D2103-346A-4CC5-B3DA-8EDCF9F6C69F}" type="presParOf" srcId="{40159E1A-71AF-400D-9C3C-0DD2BCE32381}" destId="{0EA506E4-9085-4577-B557-3D4489BF3327}" srcOrd="3" destOrd="0" presId="urn:microsoft.com/office/officeart/2005/8/layout/vList3"/>
    <dgm:cxn modelId="{F8EDABFB-3667-4B52-A2E8-8D853BF06F5D}" type="presParOf" srcId="{40159E1A-71AF-400D-9C3C-0DD2BCE32381}" destId="{0AD4D0D5-5B72-4D55-BB7B-8379C87602C5}" srcOrd="4" destOrd="0" presId="urn:microsoft.com/office/officeart/2005/8/layout/vList3"/>
    <dgm:cxn modelId="{D9FA90D2-368F-449C-B262-C5E6463BBDED}" type="presParOf" srcId="{0AD4D0D5-5B72-4D55-BB7B-8379C87602C5}" destId="{9366B8BF-7A9C-4BAA-9795-2D71F64B1E9E}" srcOrd="0" destOrd="0" presId="urn:microsoft.com/office/officeart/2005/8/layout/vList3"/>
    <dgm:cxn modelId="{5C1620CE-3BD6-471A-8E92-384FACB4C9A4}" type="presParOf" srcId="{0AD4D0D5-5B72-4D55-BB7B-8379C87602C5}" destId="{BB659C5B-9161-4F3E-9D49-18BC7B50F197}" srcOrd="1" destOrd="0" presId="urn:microsoft.com/office/officeart/2005/8/layout/vList3"/>
    <dgm:cxn modelId="{3E13D041-40B4-480B-8245-9E529FDC0B79}" type="presParOf" srcId="{40159E1A-71AF-400D-9C3C-0DD2BCE32381}" destId="{4D09A8ED-BBCB-454D-9511-BF50BFAC1DE9}" srcOrd="5" destOrd="0" presId="urn:microsoft.com/office/officeart/2005/8/layout/vList3"/>
    <dgm:cxn modelId="{DB669111-B07F-4488-84AC-D5B5025B5907}" type="presParOf" srcId="{40159E1A-71AF-400D-9C3C-0DD2BCE32381}" destId="{2C57EEBF-1FD7-4664-9AD3-593480443AEE}" srcOrd="6" destOrd="0" presId="urn:microsoft.com/office/officeart/2005/8/layout/vList3"/>
    <dgm:cxn modelId="{BCC4B00B-2310-470E-BFCB-7BD722A335DC}" type="presParOf" srcId="{2C57EEBF-1FD7-4664-9AD3-593480443AEE}" destId="{394011AD-4C74-4DA7-9C5A-8531B8EFA4C9}" srcOrd="0" destOrd="0" presId="urn:microsoft.com/office/officeart/2005/8/layout/vList3"/>
    <dgm:cxn modelId="{401E5B80-62B5-4CC2-A89D-54D4790D4123}" type="presParOf" srcId="{2C57EEBF-1FD7-4664-9AD3-593480443AEE}" destId="{1DCF7387-897E-4C14-AD7F-C8EC09A2F313}" srcOrd="1" destOrd="0" presId="urn:microsoft.com/office/officeart/2005/8/layout/vList3"/>
    <dgm:cxn modelId="{6D794D75-A5AF-4624-B163-A84D628931DE}" type="presParOf" srcId="{40159E1A-71AF-400D-9C3C-0DD2BCE32381}" destId="{894B44A6-A26E-49DE-944B-EA910F8B4370}" srcOrd="7" destOrd="0" presId="urn:microsoft.com/office/officeart/2005/8/layout/vList3"/>
    <dgm:cxn modelId="{9CEA6C6C-E068-43FE-94F3-F662A7D6A6B0}" type="presParOf" srcId="{40159E1A-71AF-400D-9C3C-0DD2BCE32381}" destId="{99D2BE38-4480-4F3E-83B7-3D25CBF493F6}" srcOrd="8" destOrd="0" presId="urn:microsoft.com/office/officeart/2005/8/layout/vList3"/>
    <dgm:cxn modelId="{75885AED-31DC-495B-81E8-7146667C39DA}" type="presParOf" srcId="{99D2BE38-4480-4F3E-83B7-3D25CBF493F6}" destId="{3B209403-4367-44CA-8561-46805B73B5BF}" srcOrd="0" destOrd="0" presId="urn:microsoft.com/office/officeart/2005/8/layout/vList3"/>
    <dgm:cxn modelId="{878C1BB4-B8EB-4902-924D-B9A7B3588D4F}" type="presParOf" srcId="{99D2BE38-4480-4F3E-83B7-3D25CBF493F6}" destId="{A37A1492-39A0-40FF-9936-F9D34AE87DC5}" srcOrd="1" destOrd="0" presId="urn:microsoft.com/office/officeart/2005/8/layout/vList3"/>
    <dgm:cxn modelId="{871FF72F-9098-464B-8155-9456C239B348}" type="presParOf" srcId="{40159E1A-71AF-400D-9C3C-0DD2BCE32381}" destId="{0685EAD3-BD62-40AF-B75E-DB36793CB920}" srcOrd="9" destOrd="0" presId="urn:microsoft.com/office/officeart/2005/8/layout/vList3"/>
    <dgm:cxn modelId="{DE7026BA-A2EB-4B9E-9869-AA887B40FBB6}" type="presParOf" srcId="{40159E1A-71AF-400D-9C3C-0DD2BCE32381}" destId="{30A433D2-7406-4158-9B3A-105B3145452C}" srcOrd="10" destOrd="0" presId="urn:microsoft.com/office/officeart/2005/8/layout/vList3"/>
    <dgm:cxn modelId="{9DE3A694-C657-4240-954B-E744FBC849EC}" type="presParOf" srcId="{30A433D2-7406-4158-9B3A-105B3145452C}" destId="{2EDE84B3-CA77-4180-813D-FBC7F6656BE2}" srcOrd="0" destOrd="0" presId="urn:microsoft.com/office/officeart/2005/8/layout/vList3"/>
    <dgm:cxn modelId="{2A300FFD-A633-4FE1-BAF4-683DC269CE91}" type="presParOf" srcId="{30A433D2-7406-4158-9B3A-105B3145452C}" destId="{FE987A2E-5933-4926-AC68-7125AB829F13}" srcOrd="1" destOrd="0" presId="urn:microsoft.com/office/officeart/2005/8/layout/vList3"/>
    <dgm:cxn modelId="{094B5143-2853-44D8-9DCB-BA3C7F23AE5C}" type="presParOf" srcId="{40159E1A-71AF-400D-9C3C-0DD2BCE32381}" destId="{A1E6CE88-AEBA-4AA7-B573-06F02CF9BA7F}" srcOrd="11" destOrd="0" presId="urn:microsoft.com/office/officeart/2005/8/layout/vList3"/>
    <dgm:cxn modelId="{A791207D-5960-44C0-805D-04F25BB7E338}" type="presParOf" srcId="{40159E1A-71AF-400D-9C3C-0DD2BCE32381}" destId="{4E33E7A7-4F65-4DAD-934A-CE989E030034}" srcOrd="12" destOrd="0" presId="urn:microsoft.com/office/officeart/2005/8/layout/vList3"/>
    <dgm:cxn modelId="{47A0C1C5-78B7-4F5A-BB2C-3F2CBE0E3259}" type="presParOf" srcId="{4E33E7A7-4F65-4DAD-934A-CE989E030034}" destId="{76064238-BAD3-4B77-B0E4-EAF76CBDE106}" srcOrd="0" destOrd="0" presId="urn:microsoft.com/office/officeart/2005/8/layout/vList3"/>
    <dgm:cxn modelId="{421C3679-3182-4024-9901-E5D91A203728}" type="presParOf" srcId="{4E33E7A7-4F65-4DAD-934A-CE989E030034}" destId="{C5EDF5FB-4AC9-4577-8CF5-F28F43C1634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E34788-64B5-4F4A-A647-64FB6EAC2D73}" type="doc">
      <dgm:prSet loTypeId="urn:microsoft.com/office/officeart/2005/8/layout/v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CFCF81F-8722-405E-8336-A71A8D12A69A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Allergic blepharoconjunctivitis</a:t>
          </a:r>
          <a:endParaRPr lang="en-US" sz="2000" dirty="0">
            <a:solidFill>
              <a:schemeClr val="bg1"/>
            </a:solidFill>
          </a:endParaRPr>
        </a:p>
      </dgm:t>
    </dgm:pt>
    <dgm:pt modelId="{B35A27D5-1FE2-479E-9E32-F806E671FC1B}" type="parTrans" cxnId="{C79027FD-F5E5-46C8-A0DC-735B7261C2B5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7DF7A62F-A2AD-46CD-BD6C-1FFCF815171D}" type="sibTrans" cxnId="{C79027FD-F5E5-46C8-A0DC-735B7261C2B5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9ADC3374-6CF2-4CD8-BF6F-4261B2A21D10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Dry eye/decreased tear breakup time</a:t>
          </a:r>
          <a:endParaRPr lang="en-US" sz="2000" dirty="0">
            <a:solidFill>
              <a:schemeClr val="bg1"/>
            </a:solidFill>
          </a:endParaRPr>
        </a:p>
      </dgm:t>
    </dgm:pt>
    <dgm:pt modelId="{31CAA9D8-53B4-4CFF-AE98-693805548B94}" type="parTrans" cxnId="{C5BE8F9B-875A-435D-ADB4-93A50E7BFF82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83822462-02D7-41E0-B5E4-89890CF8764D}" type="sibTrans" cxnId="{C5BE8F9B-875A-435D-ADB4-93A50E7BFF82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32611CD1-0BC5-4724-8BF1-D912B17A222D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Corneal anesthesia</a:t>
          </a:r>
          <a:endParaRPr lang="en-US" sz="2000" dirty="0">
            <a:solidFill>
              <a:schemeClr val="bg1"/>
            </a:solidFill>
          </a:endParaRPr>
        </a:p>
      </dgm:t>
    </dgm:pt>
    <dgm:pt modelId="{2396E44A-A1C4-48F0-8473-6C926EC9C0A8}" type="parTrans" cxnId="{FED68ED6-D866-48B7-857D-9166988DE0CA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6FE862DD-1C0B-451D-B63D-6A09469A60CB}" type="sibTrans" cxnId="{FED68ED6-D866-48B7-857D-9166988DE0CA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AFDD1EA9-AC7F-4E5F-8006-3FA6DC71694B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Macular edema (aphakics)</a:t>
          </a:r>
          <a:endParaRPr lang="en-US" sz="2000" dirty="0">
            <a:solidFill>
              <a:schemeClr val="bg1"/>
            </a:solidFill>
          </a:endParaRPr>
        </a:p>
      </dgm:t>
    </dgm:pt>
    <dgm:pt modelId="{44975187-26F0-40EA-8E7D-080F594B8DDB}" type="parTrans" cxnId="{43F118AA-99CD-4B96-8E61-15BA51E69410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00FF4720-DC1B-4934-A1F6-BC0D577E1099}" type="sibTrans" cxnId="{43F118AA-99CD-4B96-8E61-15BA51E69410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364EC09D-A9B0-459F-8357-241392A384F3}">
      <dgm:prSet phldrT="[Text]" custT="1"/>
      <dgm:spPr/>
      <dgm:t>
        <a:bodyPr/>
        <a:lstStyle/>
        <a:p>
          <a:r>
            <a:rPr lang="en-US" sz="2000" dirty="0">
              <a:solidFill>
                <a:schemeClr val="bg1"/>
              </a:solidFill>
              <a:latin typeface="Futura-Light"/>
            </a:rPr>
            <a:t>Macular hemorrhage/retinal detachment</a:t>
          </a:r>
        </a:p>
      </dgm:t>
    </dgm:pt>
    <dgm:pt modelId="{EF69D1B6-69C9-474B-9E79-3F4A1E813384}" type="parTrans" cxnId="{A755FB06-B7F4-4820-A0A9-EED299CD7FCD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64916235-9E94-42B6-B5DB-09F2E53F066D}" type="sibTrans" cxnId="{A755FB06-B7F4-4820-A0A9-EED299CD7FCD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D6477A3F-EF7F-4C83-AB49-AED7748C6521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Uveitis</a:t>
          </a:r>
          <a:endParaRPr lang="en-US" sz="2000" dirty="0">
            <a:solidFill>
              <a:schemeClr val="bg1"/>
            </a:solidFill>
          </a:endParaRPr>
        </a:p>
      </dgm:t>
    </dgm:pt>
    <dgm:pt modelId="{387BCC5B-6C0F-4A03-91FA-4A00C6585A91}" type="parTrans" cxnId="{5AFE8B1C-AD3B-4F84-8EBA-3A9F45972006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74EFB265-08C8-4013-803A-9325AF0FB19D}" type="sibTrans" cxnId="{5AFE8B1C-AD3B-4F84-8EBA-3A9F45972006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441A7AE0-1ADD-4420-9CE7-33087A20FD5E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Futura-Light"/>
            </a:rPr>
            <a:t>Cataract progression</a:t>
          </a:r>
          <a:endParaRPr lang="en-US" sz="2000" dirty="0">
            <a:solidFill>
              <a:schemeClr val="bg1"/>
            </a:solidFill>
          </a:endParaRPr>
        </a:p>
      </dgm:t>
    </dgm:pt>
    <dgm:pt modelId="{2FF78BC3-3E55-4075-A016-56692A35C6CE}" type="parTrans" cxnId="{61D95037-0E9C-4DB0-85DA-2FF029896871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B794EBA4-35C6-4368-AFCF-8495C6BF1B7A}" type="sibTrans" cxnId="{61D95037-0E9C-4DB0-85DA-2FF029896871}">
      <dgm:prSet/>
      <dgm:spPr/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40159E1A-71AF-400D-9C3C-0DD2BCE32381}" type="pres">
      <dgm:prSet presAssocID="{15E34788-64B5-4F4A-A647-64FB6EAC2D73}" presName="linearFlow" presStyleCnt="0">
        <dgm:presLayoutVars>
          <dgm:dir/>
          <dgm:resizeHandles val="exact"/>
        </dgm:presLayoutVars>
      </dgm:prSet>
      <dgm:spPr/>
    </dgm:pt>
    <dgm:pt modelId="{256835CA-4DDC-42F8-BBCB-C57AA637B1B5}" type="pres">
      <dgm:prSet presAssocID="{7CFCF81F-8722-405E-8336-A71A8D12A69A}" presName="composite" presStyleCnt="0"/>
      <dgm:spPr/>
    </dgm:pt>
    <dgm:pt modelId="{7556DE80-5865-46BA-8C15-BEE33B3CF925}" type="pres">
      <dgm:prSet presAssocID="{7CFCF81F-8722-405E-8336-A71A8D12A69A}" presName="imgShp" presStyleLbl="fgImgPlace1" presStyleIdx="0" presStyleCnt="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  <dgm:pt modelId="{41E59711-A248-4113-A825-04F990B7661D}" type="pres">
      <dgm:prSet presAssocID="{7CFCF81F-8722-405E-8336-A71A8D12A69A}" presName="txShp" presStyleLbl="node1" presStyleIdx="0" presStyleCnt="7">
        <dgm:presLayoutVars>
          <dgm:bulletEnabled val="1"/>
        </dgm:presLayoutVars>
      </dgm:prSet>
      <dgm:spPr/>
    </dgm:pt>
    <dgm:pt modelId="{3C599D19-3377-4914-9611-162E2FE3D29C}" type="pres">
      <dgm:prSet presAssocID="{7DF7A62F-A2AD-46CD-BD6C-1FFCF815171D}" presName="spacing" presStyleCnt="0"/>
      <dgm:spPr/>
    </dgm:pt>
    <dgm:pt modelId="{28292B6E-228E-46FE-A75E-6DED338DE668}" type="pres">
      <dgm:prSet presAssocID="{9ADC3374-6CF2-4CD8-BF6F-4261B2A21D10}" presName="composite" presStyleCnt="0"/>
      <dgm:spPr/>
    </dgm:pt>
    <dgm:pt modelId="{40E53C88-6D4A-45FB-8441-749768CA287D}" type="pres">
      <dgm:prSet presAssocID="{9ADC3374-6CF2-4CD8-BF6F-4261B2A21D10}" presName="imgShp" presStyleLbl="fgImgPlace1" presStyleIdx="1" presStyleCnt="7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</dgm:pt>
    <dgm:pt modelId="{04482826-16D1-46DC-9ABF-6CEACB92ED19}" type="pres">
      <dgm:prSet presAssocID="{9ADC3374-6CF2-4CD8-BF6F-4261B2A21D10}" presName="txShp" presStyleLbl="node1" presStyleIdx="1" presStyleCnt="7">
        <dgm:presLayoutVars>
          <dgm:bulletEnabled val="1"/>
        </dgm:presLayoutVars>
      </dgm:prSet>
      <dgm:spPr/>
    </dgm:pt>
    <dgm:pt modelId="{0EA506E4-9085-4577-B557-3D4489BF3327}" type="pres">
      <dgm:prSet presAssocID="{83822462-02D7-41E0-B5E4-89890CF8764D}" presName="spacing" presStyleCnt="0"/>
      <dgm:spPr/>
    </dgm:pt>
    <dgm:pt modelId="{0AD4D0D5-5B72-4D55-BB7B-8379C87602C5}" type="pres">
      <dgm:prSet presAssocID="{32611CD1-0BC5-4724-8BF1-D912B17A222D}" presName="composite" presStyleCnt="0"/>
      <dgm:spPr/>
    </dgm:pt>
    <dgm:pt modelId="{9366B8BF-7A9C-4BAA-9795-2D71F64B1E9E}" type="pres">
      <dgm:prSet presAssocID="{32611CD1-0BC5-4724-8BF1-D912B17A222D}" presName="imgShp" presStyleLbl="fgImgPlace1" presStyleIdx="2" presStyleCnt="7"/>
      <dgm:spPr/>
    </dgm:pt>
    <dgm:pt modelId="{BB659C5B-9161-4F3E-9D49-18BC7B50F197}" type="pres">
      <dgm:prSet presAssocID="{32611CD1-0BC5-4724-8BF1-D912B17A222D}" presName="txShp" presStyleLbl="node1" presStyleIdx="2" presStyleCnt="7">
        <dgm:presLayoutVars>
          <dgm:bulletEnabled val="1"/>
        </dgm:presLayoutVars>
      </dgm:prSet>
      <dgm:spPr/>
    </dgm:pt>
    <dgm:pt modelId="{4D09A8ED-BBCB-454D-9511-BF50BFAC1DE9}" type="pres">
      <dgm:prSet presAssocID="{6FE862DD-1C0B-451D-B63D-6A09469A60CB}" presName="spacing" presStyleCnt="0"/>
      <dgm:spPr/>
    </dgm:pt>
    <dgm:pt modelId="{2C57EEBF-1FD7-4664-9AD3-593480443AEE}" type="pres">
      <dgm:prSet presAssocID="{AFDD1EA9-AC7F-4E5F-8006-3FA6DC71694B}" presName="composite" presStyleCnt="0"/>
      <dgm:spPr/>
    </dgm:pt>
    <dgm:pt modelId="{394011AD-4C74-4DA7-9C5A-8531B8EFA4C9}" type="pres">
      <dgm:prSet presAssocID="{AFDD1EA9-AC7F-4E5F-8006-3FA6DC71694B}" presName="imgShp" presStyleLbl="fgImgPlace1" presStyleIdx="3" presStyleCnt="7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1DCF7387-897E-4C14-AD7F-C8EC09A2F313}" type="pres">
      <dgm:prSet presAssocID="{AFDD1EA9-AC7F-4E5F-8006-3FA6DC71694B}" presName="txShp" presStyleLbl="node1" presStyleIdx="3" presStyleCnt="7">
        <dgm:presLayoutVars>
          <dgm:bulletEnabled val="1"/>
        </dgm:presLayoutVars>
      </dgm:prSet>
      <dgm:spPr/>
    </dgm:pt>
    <dgm:pt modelId="{894B44A6-A26E-49DE-944B-EA910F8B4370}" type="pres">
      <dgm:prSet presAssocID="{00FF4720-DC1B-4934-A1F6-BC0D577E1099}" presName="spacing" presStyleCnt="0"/>
      <dgm:spPr/>
    </dgm:pt>
    <dgm:pt modelId="{99D2BE38-4480-4F3E-83B7-3D25CBF493F6}" type="pres">
      <dgm:prSet presAssocID="{364EC09D-A9B0-459F-8357-241392A384F3}" presName="composite" presStyleCnt="0"/>
      <dgm:spPr/>
    </dgm:pt>
    <dgm:pt modelId="{3B209403-4367-44CA-8561-46805B73B5BF}" type="pres">
      <dgm:prSet presAssocID="{364EC09D-A9B0-459F-8357-241392A384F3}" presName="imgShp" presStyleLbl="fgImgPlace1" presStyleIdx="4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A37A1492-39A0-40FF-9936-F9D34AE87DC5}" type="pres">
      <dgm:prSet presAssocID="{364EC09D-A9B0-459F-8357-241392A384F3}" presName="txShp" presStyleLbl="node1" presStyleIdx="4" presStyleCnt="7">
        <dgm:presLayoutVars>
          <dgm:bulletEnabled val="1"/>
        </dgm:presLayoutVars>
      </dgm:prSet>
      <dgm:spPr/>
    </dgm:pt>
    <dgm:pt modelId="{0685EAD3-BD62-40AF-B75E-DB36793CB920}" type="pres">
      <dgm:prSet presAssocID="{64916235-9E94-42B6-B5DB-09F2E53F066D}" presName="spacing" presStyleCnt="0"/>
      <dgm:spPr/>
    </dgm:pt>
    <dgm:pt modelId="{30A433D2-7406-4158-9B3A-105B3145452C}" type="pres">
      <dgm:prSet presAssocID="{D6477A3F-EF7F-4C83-AB49-AED7748C6521}" presName="composite" presStyleCnt="0"/>
      <dgm:spPr/>
    </dgm:pt>
    <dgm:pt modelId="{2EDE84B3-CA77-4180-813D-FBC7F6656BE2}" type="pres">
      <dgm:prSet presAssocID="{D6477A3F-EF7F-4C83-AB49-AED7748C6521}" presName="imgShp" presStyleLbl="fgImgPlace1" presStyleIdx="5" presStyleCnt="7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</dgm:pt>
    <dgm:pt modelId="{FE987A2E-5933-4926-AC68-7125AB829F13}" type="pres">
      <dgm:prSet presAssocID="{D6477A3F-EF7F-4C83-AB49-AED7748C6521}" presName="txShp" presStyleLbl="node1" presStyleIdx="5" presStyleCnt="7">
        <dgm:presLayoutVars>
          <dgm:bulletEnabled val="1"/>
        </dgm:presLayoutVars>
      </dgm:prSet>
      <dgm:spPr/>
    </dgm:pt>
    <dgm:pt modelId="{A1E6CE88-AEBA-4AA7-B573-06F02CF9BA7F}" type="pres">
      <dgm:prSet presAssocID="{74EFB265-08C8-4013-803A-9325AF0FB19D}" presName="spacing" presStyleCnt="0"/>
      <dgm:spPr/>
    </dgm:pt>
    <dgm:pt modelId="{4E33E7A7-4F65-4DAD-934A-CE989E030034}" type="pres">
      <dgm:prSet presAssocID="{441A7AE0-1ADD-4420-9CE7-33087A20FD5E}" presName="composite" presStyleCnt="0"/>
      <dgm:spPr/>
    </dgm:pt>
    <dgm:pt modelId="{76064238-BAD3-4B77-B0E4-EAF76CBDE106}" type="pres">
      <dgm:prSet presAssocID="{441A7AE0-1ADD-4420-9CE7-33087A20FD5E}" presName="imgShp" presStyleLbl="fgImgPlace1" presStyleIdx="6" presStyleCnt="7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C5EDF5FB-4AC9-4577-8CF5-F28F43C16341}" type="pres">
      <dgm:prSet presAssocID="{441A7AE0-1ADD-4420-9CE7-33087A20FD5E}" presName="txShp" presStyleLbl="node1" presStyleIdx="6" presStyleCnt="7">
        <dgm:presLayoutVars>
          <dgm:bulletEnabled val="1"/>
        </dgm:presLayoutVars>
      </dgm:prSet>
      <dgm:spPr/>
    </dgm:pt>
  </dgm:ptLst>
  <dgm:cxnLst>
    <dgm:cxn modelId="{A755FB06-B7F4-4820-A0A9-EED299CD7FCD}" srcId="{15E34788-64B5-4F4A-A647-64FB6EAC2D73}" destId="{364EC09D-A9B0-459F-8357-241392A384F3}" srcOrd="4" destOrd="0" parTransId="{EF69D1B6-69C9-474B-9E79-3F4A1E813384}" sibTransId="{64916235-9E94-42B6-B5DB-09F2E53F066D}"/>
    <dgm:cxn modelId="{5AFE8B1C-AD3B-4F84-8EBA-3A9F45972006}" srcId="{15E34788-64B5-4F4A-A647-64FB6EAC2D73}" destId="{D6477A3F-EF7F-4C83-AB49-AED7748C6521}" srcOrd="5" destOrd="0" parTransId="{387BCC5B-6C0F-4A03-91FA-4A00C6585A91}" sibTransId="{74EFB265-08C8-4013-803A-9325AF0FB19D}"/>
    <dgm:cxn modelId="{69323A2D-AF4D-4324-B245-ACD00993DEE6}" type="presOf" srcId="{364EC09D-A9B0-459F-8357-241392A384F3}" destId="{A37A1492-39A0-40FF-9936-F9D34AE87DC5}" srcOrd="0" destOrd="0" presId="urn:microsoft.com/office/officeart/2005/8/layout/vList3"/>
    <dgm:cxn modelId="{61D95037-0E9C-4DB0-85DA-2FF029896871}" srcId="{15E34788-64B5-4F4A-A647-64FB6EAC2D73}" destId="{441A7AE0-1ADD-4420-9CE7-33087A20FD5E}" srcOrd="6" destOrd="0" parTransId="{2FF78BC3-3E55-4075-A016-56692A35C6CE}" sibTransId="{B794EBA4-35C6-4368-AFCF-8495C6BF1B7A}"/>
    <dgm:cxn modelId="{0AFC884B-C1FF-46E8-B9EA-67D249F4770E}" type="presOf" srcId="{AFDD1EA9-AC7F-4E5F-8006-3FA6DC71694B}" destId="{1DCF7387-897E-4C14-AD7F-C8EC09A2F313}" srcOrd="0" destOrd="0" presId="urn:microsoft.com/office/officeart/2005/8/layout/vList3"/>
    <dgm:cxn modelId="{573F6881-7E2A-4F02-A6A3-361F17B1895E}" type="presOf" srcId="{32611CD1-0BC5-4724-8BF1-D912B17A222D}" destId="{BB659C5B-9161-4F3E-9D49-18BC7B50F197}" srcOrd="0" destOrd="0" presId="urn:microsoft.com/office/officeart/2005/8/layout/vList3"/>
    <dgm:cxn modelId="{7AB7C585-7876-4664-B222-30D44669114E}" type="presOf" srcId="{7CFCF81F-8722-405E-8336-A71A8D12A69A}" destId="{41E59711-A248-4113-A825-04F990B7661D}" srcOrd="0" destOrd="0" presId="urn:microsoft.com/office/officeart/2005/8/layout/vList3"/>
    <dgm:cxn modelId="{C5BE8F9B-875A-435D-ADB4-93A50E7BFF82}" srcId="{15E34788-64B5-4F4A-A647-64FB6EAC2D73}" destId="{9ADC3374-6CF2-4CD8-BF6F-4261B2A21D10}" srcOrd="1" destOrd="0" parTransId="{31CAA9D8-53B4-4CFF-AE98-693805548B94}" sibTransId="{83822462-02D7-41E0-B5E4-89890CF8764D}"/>
    <dgm:cxn modelId="{43F118AA-99CD-4B96-8E61-15BA51E69410}" srcId="{15E34788-64B5-4F4A-A647-64FB6EAC2D73}" destId="{AFDD1EA9-AC7F-4E5F-8006-3FA6DC71694B}" srcOrd="3" destOrd="0" parTransId="{44975187-26F0-40EA-8E7D-080F594B8DDB}" sibTransId="{00FF4720-DC1B-4934-A1F6-BC0D577E1099}"/>
    <dgm:cxn modelId="{F96C86AA-71A1-4BF5-A7DB-C980B47D5ACA}" type="presOf" srcId="{9ADC3374-6CF2-4CD8-BF6F-4261B2A21D10}" destId="{04482826-16D1-46DC-9ABF-6CEACB92ED19}" srcOrd="0" destOrd="0" presId="urn:microsoft.com/office/officeart/2005/8/layout/vList3"/>
    <dgm:cxn modelId="{C1400AD5-B6B2-4482-BE9F-5A6C043A625C}" type="presOf" srcId="{441A7AE0-1ADD-4420-9CE7-33087A20FD5E}" destId="{C5EDF5FB-4AC9-4577-8CF5-F28F43C16341}" srcOrd="0" destOrd="0" presId="urn:microsoft.com/office/officeart/2005/8/layout/vList3"/>
    <dgm:cxn modelId="{FED68ED6-D866-48B7-857D-9166988DE0CA}" srcId="{15E34788-64B5-4F4A-A647-64FB6EAC2D73}" destId="{32611CD1-0BC5-4724-8BF1-D912B17A222D}" srcOrd="2" destOrd="0" parTransId="{2396E44A-A1C4-48F0-8473-6C926EC9C0A8}" sibTransId="{6FE862DD-1C0B-451D-B63D-6A09469A60CB}"/>
    <dgm:cxn modelId="{5065E0E5-6CF1-4A12-B7BD-44853799F0D5}" type="presOf" srcId="{15E34788-64B5-4F4A-A647-64FB6EAC2D73}" destId="{40159E1A-71AF-400D-9C3C-0DD2BCE32381}" srcOrd="0" destOrd="0" presId="urn:microsoft.com/office/officeart/2005/8/layout/vList3"/>
    <dgm:cxn modelId="{4487CEEE-4235-464F-9188-E85C98807563}" type="presOf" srcId="{D6477A3F-EF7F-4C83-AB49-AED7748C6521}" destId="{FE987A2E-5933-4926-AC68-7125AB829F13}" srcOrd="0" destOrd="0" presId="urn:microsoft.com/office/officeart/2005/8/layout/vList3"/>
    <dgm:cxn modelId="{C79027FD-F5E5-46C8-A0DC-735B7261C2B5}" srcId="{15E34788-64B5-4F4A-A647-64FB6EAC2D73}" destId="{7CFCF81F-8722-405E-8336-A71A8D12A69A}" srcOrd="0" destOrd="0" parTransId="{B35A27D5-1FE2-479E-9E32-F806E671FC1B}" sibTransId="{7DF7A62F-A2AD-46CD-BD6C-1FFCF815171D}"/>
    <dgm:cxn modelId="{F950B7C5-AB6C-485E-9FE2-113A60893C47}" type="presParOf" srcId="{40159E1A-71AF-400D-9C3C-0DD2BCE32381}" destId="{256835CA-4DDC-42F8-BBCB-C57AA637B1B5}" srcOrd="0" destOrd="0" presId="urn:microsoft.com/office/officeart/2005/8/layout/vList3"/>
    <dgm:cxn modelId="{42A7A164-959B-423A-802A-7A5B3FF6EBCB}" type="presParOf" srcId="{256835CA-4DDC-42F8-BBCB-C57AA637B1B5}" destId="{7556DE80-5865-46BA-8C15-BEE33B3CF925}" srcOrd="0" destOrd="0" presId="urn:microsoft.com/office/officeart/2005/8/layout/vList3"/>
    <dgm:cxn modelId="{3DF125FB-1AB6-4D0F-A443-08839AA116AA}" type="presParOf" srcId="{256835CA-4DDC-42F8-BBCB-C57AA637B1B5}" destId="{41E59711-A248-4113-A825-04F990B7661D}" srcOrd="1" destOrd="0" presId="urn:microsoft.com/office/officeart/2005/8/layout/vList3"/>
    <dgm:cxn modelId="{B2AD83FF-0EA4-46AF-92D0-AB1030E12A02}" type="presParOf" srcId="{40159E1A-71AF-400D-9C3C-0DD2BCE32381}" destId="{3C599D19-3377-4914-9611-162E2FE3D29C}" srcOrd="1" destOrd="0" presId="urn:microsoft.com/office/officeart/2005/8/layout/vList3"/>
    <dgm:cxn modelId="{2B0C8C68-3C25-4E1C-B8E9-17916478DC3D}" type="presParOf" srcId="{40159E1A-71AF-400D-9C3C-0DD2BCE32381}" destId="{28292B6E-228E-46FE-A75E-6DED338DE668}" srcOrd="2" destOrd="0" presId="urn:microsoft.com/office/officeart/2005/8/layout/vList3"/>
    <dgm:cxn modelId="{B06D34DD-36DF-41C0-80BE-360047BA7D94}" type="presParOf" srcId="{28292B6E-228E-46FE-A75E-6DED338DE668}" destId="{40E53C88-6D4A-45FB-8441-749768CA287D}" srcOrd="0" destOrd="0" presId="urn:microsoft.com/office/officeart/2005/8/layout/vList3"/>
    <dgm:cxn modelId="{0E42068D-2C48-479C-B2C2-998FD46D9BAC}" type="presParOf" srcId="{28292B6E-228E-46FE-A75E-6DED338DE668}" destId="{04482826-16D1-46DC-9ABF-6CEACB92ED19}" srcOrd="1" destOrd="0" presId="urn:microsoft.com/office/officeart/2005/8/layout/vList3"/>
    <dgm:cxn modelId="{9360C686-E5EC-4202-A141-91B89E18FA3F}" type="presParOf" srcId="{40159E1A-71AF-400D-9C3C-0DD2BCE32381}" destId="{0EA506E4-9085-4577-B557-3D4489BF3327}" srcOrd="3" destOrd="0" presId="urn:microsoft.com/office/officeart/2005/8/layout/vList3"/>
    <dgm:cxn modelId="{1D12EC3E-0700-4783-91DD-36CE0ABD356C}" type="presParOf" srcId="{40159E1A-71AF-400D-9C3C-0DD2BCE32381}" destId="{0AD4D0D5-5B72-4D55-BB7B-8379C87602C5}" srcOrd="4" destOrd="0" presId="urn:microsoft.com/office/officeart/2005/8/layout/vList3"/>
    <dgm:cxn modelId="{3A0CC2E4-70BE-4CF5-B856-4A2688859769}" type="presParOf" srcId="{0AD4D0D5-5B72-4D55-BB7B-8379C87602C5}" destId="{9366B8BF-7A9C-4BAA-9795-2D71F64B1E9E}" srcOrd="0" destOrd="0" presId="urn:microsoft.com/office/officeart/2005/8/layout/vList3"/>
    <dgm:cxn modelId="{FEF9C3C5-D29C-401C-AFD3-6AF33E5961B3}" type="presParOf" srcId="{0AD4D0D5-5B72-4D55-BB7B-8379C87602C5}" destId="{BB659C5B-9161-4F3E-9D49-18BC7B50F197}" srcOrd="1" destOrd="0" presId="urn:microsoft.com/office/officeart/2005/8/layout/vList3"/>
    <dgm:cxn modelId="{BE810D5A-1CB3-4F13-8DD3-40CAF1E9EE21}" type="presParOf" srcId="{40159E1A-71AF-400D-9C3C-0DD2BCE32381}" destId="{4D09A8ED-BBCB-454D-9511-BF50BFAC1DE9}" srcOrd="5" destOrd="0" presId="urn:microsoft.com/office/officeart/2005/8/layout/vList3"/>
    <dgm:cxn modelId="{BAC6326D-04DC-484C-BC48-ACEC66B68F71}" type="presParOf" srcId="{40159E1A-71AF-400D-9C3C-0DD2BCE32381}" destId="{2C57EEBF-1FD7-4664-9AD3-593480443AEE}" srcOrd="6" destOrd="0" presId="urn:microsoft.com/office/officeart/2005/8/layout/vList3"/>
    <dgm:cxn modelId="{5D498A67-6633-47E2-B6B5-BE86273E0FE0}" type="presParOf" srcId="{2C57EEBF-1FD7-4664-9AD3-593480443AEE}" destId="{394011AD-4C74-4DA7-9C5A-8531B8EFA4C9}" srcOrd="0" destOrd="0" presId="urn:microsoft.com/office/officeart/2005/8/layout/vList3"/>
    <dgm:cxn modelId="{9E1D3AAB-D739-45EE-ACE9-CA40294E584A}" type="presParOf" srcId="{2C57EEBF-1FD7-4664-9AD3-593480443AEE}" destId="{1DCF7387-897E-4C14-AD7F-C8EC09A2F313}" srcOrd="1" destOrd="0" presId="urn:microsoft.com/office/officeart/2005/8/layout/vList3"/>
    <dgm:cxn modelId="{B5AD5019-F870-448C-8463-BF995B9F6988}" type="presParOf" srcId="{40159E1A-71AF-400D-9C3C-0DD2BCE32381}" destId="{894B44A6-A26E-49DE-944B-EA910F8B4370}" srcOrd="7" destOrd="0" presId="urn:microsoft.com/office/officeart/2005/8/layout/vList3"/>
    <dgm:cxn modelId="{634BEE29-8FA4-4C6B-867A-F07540BECC7E}" type="presParOf" srcId="{40159E1A-71AF-400D-9C3C-0DD2BCE32381}" destId="{99D2BE38-4480-4F3E-83B7-3D25CBF493F6}" srcOrd="8" destOrd="0" presId="urn:microsoft.com/office/officeart/2005/8/layout/vList3"/>
    <dgm:cxn modelId="{96A527F6-06CC-4EC1-8BC0-815D90B2D525}" type="presParOf" srcId="{99D2BE38-4480-4F3E-83B7-3D25CBF493F6}" destId="{3B209403-4367-44CA-8561-46805B73B5BF}" srcOrd="0" destOrd="0" presId="urn:microsoft.com/office/officeart/2005/8/layout/vList3"/>
    <dgm:cxn modelId="{1E3F2581-B97B-433A-870E-160548264A06}" type="presParOf" srcId="{99D2BE38-4480-4F3E-83B7-3D25CBF493F6}" destId="{A37A1492-39A0-40FF-9936-F9D34AE87DC5}" srcOrd="1" destOrd="0" presId="urn:microsoft.com/office/officeart/2005/8/layout/vList3"/>
    <dgm:cxn modelId="{9A17B6A7-C0AF-4536-B60D-9B6D44448CF9}" type="presParOf" srcId="{40159E1A-71AF-400D-9C3C-0DD2BCE32381}" destId="{0685EAD3-BD62-40AF-B75E-DB36793CB920}" srcOrd="9" destOrd="0" presId="urn:microsoft.com/office/officeart/2005/8/layout/vList3"/>
    <dgm:cxn modelId="{D0737976-B4C5-4708-A11A-8D72D7062B1A}" type="presParOf" srcId="{40159E1A-71AF-400D-9C3C-0DD2BCE32381}" destId="{30A433D2-7406-4158-9B3A-105B3145452C}" srcOrd="10" destOrd="0" presId="urn:microsoft.com/office/officeart/2005/8/layout/vList3"/>
    <dgm:cxn modelId="{EE5180EB-0D87-49A8-AC58-34C19201B7F3}" type="presParOf" srcId="{30A433D2-7406-4158-9B3A-105B3145452C}" destId="{2EDE84B3-CA77-4180-813D-FBC7F6656BE2}" srcOrd="0" destOrd="0" presId="urn:microsoft.com/office/officeart/2005/8/layout/vList3"/>
    <dgm:cxn modelId="{2F00FEC8-C593-48A4-90ED-2EB141B66329}" type="presParOf" srcId="{30A433D2-7406-4158-9B3A-105B3145452C}" destId="{FE987A2E-5933-4926-AC68-7125AB829F13}" srcOrd="1" destOrd="0" presId="urn:microsoft.com/office/officeart/2005/8/layout/vList3"/>
    <dgm:cxn modelId="{EDFD095B-28C6-4E50-9C04-B463F32A6E9B}" type="presParOf" srcId="{40159E1A-71AF-400D-9C3C-0DD2BCE32381}" destId="{A1E6CE88-AEBA-4AA7-B573-06F02CF9BA7F}" srcOrd="11" destOrd="0" presId="urn:microsoft.com/office/officeart/2005/8/layout/vList3"/>
    <dgm:cxn modelId="{5EA46B6A-D81E-4D45-923A-B7F6A14AD373}" type="presParOf" srcId="{40159E1A-71AF-400D-9C3C-0DD2BCE32381}" destId="{4E33E7A7-4F65-4DAD-934A-CE989E030034}" srcOrd="12" destOrd="0" presId="urn:microsoft.com/office/officeart/2005/8/layout/vList3"/>
    <dgm:cxn modelId="{9EBE4CEE-C79A-47FB-9EE5-DF3C11FF90E2}" type="presParOf" srcId="{4E33E7A7-4F65-4DAD-934A-CE989E030034}" destId="{76064238-BAD3-4B77-B0E4-EAF76CBDE106}" srcOrd="0" destOrd="0" presId="urn:microsoft.com/office/officeart/2005/8/layout/vList3"/>
    <dgm:cxn modelId="{776A7EDB-7708-4D45-B34F-DFB3C454423F}" type="presParOf" srcId="{4E33E7A7-4F65-4DAD-934A-CE989E030034}" destId="{C5EDF5FB-4AC9-4577-8CF5-F28F43C1634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71063F8-EBAC-448A-86E9-884AEE45601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53AACE-DD3D-41F6-9DF6-41F0C1A8C370}">
      <dgm:prSet phldrT="[Text]"/>
      <dgm:spPr>
        <a:solidFill>
          <a:srgbClr val="00B0F0"/>
        </a:solidFill>
      </dgm:spPr>
      <dgm:t>
        <a:bodyPr/>
        <a:lstStyle/>
        <a:p>
          <a:r>
            <a:rPr lang="en-US" b="1" dirty="0"/>
            <a:t>Indications </a:t>
          </a:r>
        </a:p>
      </dgm:t>
    </dgm:pt>
    <dgm:pt modelId="{9F96F55A-9147-4043-81FB-A60C3F7A9E3F}" type="parTrans" cxnId="{D161C10A-9CD2-4BE3-BBCD-7CC1DC54BEE0}">
      <dgm:prSet/>
      <dgm:spPr/>
      <dgm:t>
        <a:bodyPr/>
        <a:lstStyle/>
        <a:p>
          <a:endParaRPr lang="en-US"/>
        </a:p>
      </dgm:t>
    </dgm:pt>
    <dgm:pt modelId="{B6AA71E7-D4B4-4C89-A92C-60F5664BD8CD}" type="sibTrans" cxnId="{D161C10A-9CD2-4BE3-BBCD-7CC1DC54BEE0}">
      <dgm:prSet/>
      <dgm:spPr/>
      <dgm:t>
        <a:bodyPr/>
        <a:lstStyle/>
        <a:p>
          <a:endParaRPr lang="en-US"/>
        </a:p>
      </dgm:t>
    </dgm:pt>
    <dgm:pt modelId="{653907CA-9490-4F20-8F17-8AF259CDE2A2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Open angle Glaucoma</a:t>
          </a:r>
        </a:p>
      </dgm:t>
    </dgm:pt>
    <dgm:pt modelId="{83962BBD-F3FC-4497-BE4F-546050E8D0EA}" type="parTrans" cxnId="{863F61E7-E6AD-474D-8AB3-FDC72FDC9B34}">
      <dgm:prSet/>
      <dgm:spPr/>
      <dgm:t>
        <a:bodyPr/>
        <a:lstStyle/>
        <a:p>
          <a:endParaRPr lang="en-US"/>
        </a:p>
      </dgm:t>
    </dgm:pt>
    <dgm:pt modelId="{89590F15-3BAF-4E34-960F-11C53F09F487}" type="sibTrans" cxnId="{863F61E7-E6AD-474D-8AB3-FDC72FDC9B34}">
      <dgm:prSet/>
      <dgm:spPr/>
      <dgm:t>
        <a:bodyPr/>
        <a:lstStyle/>
        <a:p>
          <a:endParaRPr lang="en-US"/>
        </a:p>
      </dgm:t>
    </dgm:pt>
    <dgm:pt modelId="{EF5A0493-8858-47ED-8BEF-E877C0DD4BF1}">
      <dgm:prSet phldrT="[Text]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Angle closure Glaucoma</a:t>
          </a:r>
        </a:p>
      </dgm:t>
    </dgm:pt>
    <dgm:pt modelId="{68DBFCA6-4F05-4DC1-B913-73E85CDD1470}" type="parTrans" cxnId="{2093C69C-E55F-4CF7-8D1F-F9D9270DCBD7}">
      <dgm:prSet/>
      <dgm:spPr/>
      <dgm:t>
        <a:bodyPr/>
        <a:lstStyle/>
        <a:p>
          <a:endParaRPr lang="en-US"/>
        </a:p>
      </dgm:t>
    </dgm:pt>
    <dgm:pt modelId="{8CF51CED-410B-42B6-8E7B-A976FF7334ED}" type="sibTrans" cxnId="{2093C69C-E55F-4CF7-8D1F-F9D9270DCBD7}">
      <dgm:prSet/>
      <dgm:spPr/>
      <dgm:t>
        <a:bodyPr/>
        <a:lstStyle/>
        <a:p>
          <a:endParaRPr lang="en-US"/>
        </a:p>
      </dgm:t>
    </dgm:pt>
    <dgm:pt modelId="{4198ACFD-5982-49E2-9F6D-71EA9852C353}">
      <dgm:prSet phldrT="[Text]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Secondary Glaucoma</a:t>
          </a:r>
        </a:p>
      </dgm:t>
    </dgm:pt>
    <dgm:pt modelId="{EAB9DCA4-3C46-4BB3-8D28-3461F20EF898}" type="parTrans" cxnId="{B90E0A61-CB9F-40A9-BB9B-567F7CC5E706}">
      <dgm:prSet/>
      <dgm:spPr/>
      <dgm:t>
        <a:bodyPr/>
        <a:lstStyle/>
        <a:p>
          <a:endParaRPr lang="en-US"/>
        </a:p>
      </dgm:t>
    </dgm:pt>
    <dgm:pt modelId="{4710882B-2FA2-4A9A-B9C6-BFE8A5F67DB5}" type="sibTrans" cxnId="{B90E0A61-CB9F-40A9-BB9B-567F7CC5E706}">
      <dgm:prSet/>
      <dgm:spPr/>
      <dgm:t>
        <a:bodyPr/>
        <a:lstStyle/>
        <a:p>
          <a:endParaRPr lang="en-US"/>
        </a:p>
      </dgm:t>
    </dgm:pt>
    <dgm:pt modelId="{8309AEFE-10AA-49FA-A1F4-6F50D0B4C09E}">
      <dgm:prSet phldrT="[Text]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Glaucoma in children</a:t>
          </a:r>
        </a:p>
      </dgm:t>
    </dgm:pt>
    <dgm:pt modelId="{F9BA42C4-68DD-487B-9BA0-148ACED9B9C0}" type="parTrans" cxnId="{7DC6B8FE-EFBC-414E-84FD-EA31BA72B485}">
      <dgm:prSet/>
      <dgm:spPr/>
      <dgm:t>
        <a:bodyPr/>
        <a:lstStyle/>
        <a:p>
          <a:endParaRPr lang="en-US"/>
        </a:p>
      </dgm:t>
    </dgm:pt>
    <dgm:pt modelId="{E4D7A0BF-C72B-40B8-ABE8-C8A69DD03D96}" type="sibTrans" cxnId="{7DC6B8FE-EFBC-414E-84FD-EA31BA72B485}">
      <dgm:prSet/>
      <dgm:spPr/>
      <dgm:t>
        <a:bodyPr/>
        <a:lstStyle/>
        <a:p>
          <a:endParaRPr lang="en-US"/>
        </a:p>
      </dgm:t>
    </dgm:pt>
    <dgm:pt modelId="{17FC0A44-103B-43AE-87FF-933EAC68EC4F}" type="pres">
      <dgm:prSet presAssocID="{871063F8-EBAC-448A-86E9-884AEE45601B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22245AF-04CB-4BDC-801E-3C9234DE026F}" type="pres">
      <dgm:prSet presAssocID="{871063F8-EBAC-448A-86E9-884AEE45601B}" presName="matrix" presStyleCnt="0"/>
      <dgm:spPr/>
    </dgm:pt>
    <dgm:pt modelId="{4B0DFB24-59FC-49C0-B6D1-3702783210B5}" type="pres">
      <dgm:prSet presAssocID="{871063F8-EBAC-448A-86E9-884AEE45601B}" presName="tile1" presStyleLbl="node1" presStyleIdx="0" presStyleCnt="4" custLinFactNeighborX="-2500"/>
      <dgm:spPr/>
    </dgm:pt>
    <dgm:pt modelId="{3B3BF972-D0F8-4140-B032-D30A9385D9C8}" type="pres">
      <dgm:prSet presAssocID="{871063F8-EBAC-448A-86E9-884AEE45601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EB14EE9-BF08-4B43-AFCC-856CB1D3977D}" type="pres">
      <dgm:prSet presAssocID="{871063F8-EBAC-448A-86E9-884AEE45601B}" presName="tile2" presStyleLbl="node1" presStyleIdx="1" presStyleCnt="4"/>
      <dgm:spPr/>
    </dgm:pt>
    <dgm:pt modelId="{37D40245-5F68-49C8-9B0C-66BD8C798BE5}" type="pres">
      <dgm:prSet presAssocID="{871063F8-EBAC-448A-86E9-884AEE45601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3D43CA0-A39C-4238-8848-33FB5DCAD638}" type="pres">
      <dgm:prSet presAssocID="{871063F8-EBAC-448A-86E9-884AEE45601B}" presName="tile3" presStyleLbl="node1" presStyleIdx="2" presStyleCnt="4"/>
      <dgm:spPr/>
    </dgm:pt>
    <dgm:pt modelId="{F131A6A6-7E37-4E17-AF8C-F1988596E7BD}" type="pres">
      <dgm:prSet presAssocID="{871063F8-EBAC-448A-86E9-884AEE45601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6FCC278-E8EC-48DB-A37A-121B0E63AF61}" type="pres">
      <dgm:prSet presAssocID="{871063F8-EBAC-448A-86E9-884AEE45601B}" presName="tile4" presStyleLbl="node1" presStyleIdx="3" presStyleCnt="4"/>
      <dgm:spPr/>
    </dgm:pt>
    <dgm:pt modelId="{CEC3CE6B-77FC-4B54-AA6E-FF71607A787B}" type="pres">
      <dgm:prSet presAssocID="{871063F8-EBAC-448A-86E9-884AEE45601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FDFBE7E-1677-4803-97ED-6193A37E410A}" type="pres">
      <dgm:prSet presAssocID="{871063F8-EBAC-448A-86E9-884AEE45601B}" presName="centerTile" presStyleLbl="fgShp" presStyleIdx="0" presStyleCnt="1" custScaleX="116667">
        <dgm:presLayoutVars>
          <dgm:chMax val="0"/>
          <dgm:chPref val="0"/>
        </dgm:presLayoutVars>
      </dgm:prSet>
      <dgm:spPr/>
    </dgm:pt>
  </dgm:ptLst>
  <dgm:cxnLst>
    <dgm:cxn modelId="{D161C10A-9CD2-4BE3-BBCD-7CC1DC54BEE0}" srcId="{871063F8-EBAC-448A-86E9-884AEE45601B}" destId="{7253AACE-DD3D-41F6-9DF6-41F0C1A8C370}" srcOrd="0" destOrd="0" parTransId="{9F96F55A-9147-4043-81FB-A60C3F7A9E3F}" sibTransId="{B6AA71E7-D4B4-4C89-A92C-60F5664BD8CD}"/>
    <dgm:cxn modelId="{37330410-7094-41AF-9654-1C0946839638}" type="presOf" srcId="{4198ACFD-5982-49E2-9F6D-71EA9852C353}" destId="{E3D43CA0-A39C-4238-8848-33FB5DCAD638}" srcOrd="0" destOrd="0" presId="urn:microsoft.com/office/officeart/2005/8/layout/matrix1"/>
    <dgm:cxn modelId="{B90E0A61-CB9F-40A9-BB9B-567F7CC5E706}" srcId="{7253AACE-DD3D-41F6-9DF6-41F0C1A8C370}" destId="{4198ACFD-5982-49E2-9F6D-71EA9852C353}" srcOrd="2" destOrd="0" parTransId="{EAB9DCA4-3C46-4BB3-8D28-3461F20EF898}" sibTransId="{4710882B-2FA2-4A9A-B9C6-BFE8A5F67DB5}"/>
    <dgm:cxn modelId="{9F318A4D-85DC-45F4-B683-0CED1315EE56}" type="presOf" srcId="{653907CA-9490-4F20-8F17-8AF259CDE2A2}" destId="{3B3BF972-D0F8-4140-B032-D30A9385D9C8}" srcOrd="1" destOrd="0" presId="urn:microsoft.com/office/officeart/2005/8/layout/matrix1"/>
    <dgm:cxn modelId="{20FE814F-02CD-4C32-9629-FAE62D1A86D1}" type="presOf" srcId="{EF5A0493-8858-47ED-8BEF-E877C0DD4BF1}" destId="{37D40245-5F68-49C8-9B0C-66BD8C798BE5}" srcOrd="1" destOrd="0" presId="urn:microsoft.com/office/officeart/2005/8/layout/matrix1"/>
    <dgm:cxn modelId="{9958725A-370D-4BB6-ACDE-0DD8950905F5}" type="presOf" srcId="{8309AEFE-10AA-49FA-A1F4-6F50D0B4C09E}" destId="{CEC3CE6B-77FC-4B54-AA6E-FF71607A787B}" srcOrd="1" destOrd="0" presId="urn:microsoft.com/office/officeart/2005/8/layout/matrix1"/>
    <dgm:cxn modelId="{35C5298F-629D-4B57-BB9E-6ED3E9A795CF}" type="presOf" srcId="{8309AEFE-10AA-49FA-A1F4-6F50D0B4C09E}" destId="{46FCC278-E8EC-48DB-A37A-121B0E63AF61}" srcOrd="0" destOrd="0" presId="urn:microsoft.com/office/officeart/2005/8/layout/matrix1"/>
    <dgm:cxn modelId="{2CDE9B9C-B375-4EF8-AF4F-5CEC68E1CEA2}" type="presOf" srcId="{653907CA-9490-4F20-8F17-8AF259CDE2A2}" destId="{4B0DFB24-59FC-49C0-B6D1-3702783210B5}" srcOrd="0" destOrd="0" presId="urn:microsoft.com/office/officeart/2005/8/layout/matrix1"/>
    <dgm:cxn modelId="{2093C69C-E55F-4CF7-8D1F-F9D9270DCBD7}" srcId="{7253AACE-DD3D-41F6-9DF6-41F0C1A8C370}" destId="{EF5A0493-8858-47ED-8BEF-E877C0DD4BF1}" srcOrd="1" destOrd="0" parTransId="{68DBFCA6-4F05-4DC1-B913-73E85CDD1470}" sibTransId="{8CF51CED-410B-42B6-8E7B-A976FF7334ED}"/>
    <dgm:cxn modelId="{953383C4-4A3A-4E9B-9046-39F9436E028B}" type="presOf" srcId="{EF5A0493-8858-47ED-8BEF-E877C0DD4BF1}" destId="{AEB14EE9-BF08-4B43-AFCC-856CB1D3977D}" srcOrd="0" destOrd="0" presId="urn:microsoft.com/office/officeart/2005/8/layout/matrix1"/>
    <dgm:cxn modelId="{2688A5C6-3871-4C30-9567-22FA650837D4}" type="presOf" srcId="{4198ACFD-5982-49E2-9F6D-71EA9852C353}" destId="{F131A6A6-7E37-4E17-AF8C-F1988596E7BD}" srcOrd="1" destOrd="0" presId="urn:microsoft.com/office/officeart/2005/8/layout/matrix1"/>
    <dgm:cxn modelId="{FB815CCF-0F2E-4827-8051-A5C8595F5E80}" type="presOf" srcId="{871063F8-EBAC-448A-86E9-884AEE45601B}" destId="{17FC0A44-103B-43AE-87FF-933EAC68EC4F}" srcOrd="0" destOrd="0" presId="urn:microsoft.com/office/officeart/2005/8/layout/matrix1"/>
    <dgm:cxn modelId="{3976CED3-6069-4FC7-B69F-4D1DCFFE0697}" type="presOf" srcId="{7253AACE-DD3D-41F6-9DF6-41F0C1A8C370}" destId="{7FDFBE7E-1677-4803-97ED-6193A37E410A}" srcOrd="0" destOrd="0" presId="urn:microsoft.com/office/officeart/2005/8/layout/matrix1"/>
    <dgm:cxn modelId="{863F61E7-E6AD-474D-8AB3-FDC72FDC9B34}" srcId="{7253AACE-DD3D-41F6-9DF6-41F0C1A8C370}" destId="{653907CA-9490-4F20-8F17-8AF259CDE2A2}" srcOrd="0" destOrd="0" parTransId="{83962BBD-F3FC-4497-BE4F-546050E8D0EA}" sibTransId="{89590F15-3BAF-4E34-960F-11C53F09F487}"/>
    <dgm:cxn modelId="{7DC6B8FE-EFBC-414E-84FD-EA31BA72B485}" srcId="{7253AACE-DD3D-41F6-9DF6-41F0C1A8C370}" destId="{8309AEFE-10AA-49FA-A1F4-6F50D0B4C09E}" srcOrd="3" destOrd="0" parTransId="{F9BA42C4-68DD-487B-9BA0-148ACED9B9C0}" sibTransId="{E4D7A0BF-C72B-40B8-ABE8-C8A69DD03D96}"/>
    <dgm:cxn modelId="{5F605A16-932F-4B9E-AA3B-D071617DE95C}" type="presParOf" srcId="{17FC0A44-103B-43AE-87FF-933EAC68EC4F}" destId="{922245AF-04CB-4BDC-801E-3C9234DE026F}" srcOrd="0" destOrd="0" presId="urn:microsoft.com/office/officeart/2005/8/layout/matrix1"/>
    <dgm:cxn modelId="{65C6DB92-3036-4983-8437-A00AF93041B0}" type="presParOf" srcId="{922245AF-04CB-4BDC-801E-3C9234DE026F}" destId="{4B0DFB24-59FC-49C0-B6D1-3702783210B5}" srcOrd="0" destOrd="0" presId="urn:microsoft.com/office/officeart/2005/8/layout/matrix1"/>
    <dgm:cxn modelId="{250BB3CC-2ADB-475A-9D53-0A926CB03858}" type="presParOf" srcId="{922245AF-04CB-4BDC-801E-3C9234DE026F}" destId="{3B3BF972-D0F8-4140-B032-D30A9385D9C8}" srcOrd="1" destOrd="0" presId="urn:microsoft.com/office/officeart/2005/8/layout/matrix1"/>
    <dgm:cxn modelId="{022346F2-F2C5-452C-BE6C-179F70A041A3}" type="presParOf" srcId="{922245AF-04CB-4BDC-801E-3C9234DE026F}" destId="{AEB14EE9-BF08-4B43-AFCC-856CB1D3977D}" srcOrd="2" destOrd="0" presId="urn:microsoft.com/office/officeart/2005/8/layout/matrix1"/>
    <dgm:cxn modelId="{27E7A119-557E-4FE7-8ACB-394DC9E2510B}" type="presParOf" srcId="{922245AF-04CB-4BDC-801E-3C9234DE026F}" destId="{37D40245-5F68-49C8-9B0C-66BD8C798BE5}" srcOrd="3" destOrd="0" presId="urn:microsoft.com/office/officeart/2005/8/layout/matrix1"/>
    <dgm:cxn modelId="{1ABD24BF-4BBA-4D86-B9CD-AD906DFD0CE2}" type="presParOf" srcId="{922245AF-04CB-4BDC-801E-3C9234DE026F}" destId="{E3D43CA0-A39C-4238-8848-33FB5DCAD638}" srcOrd="4" destOrd="0" presId="urn:microsoft.com/office/officeart/2005/8/layout/matrix1"/>
    <dgm:cxn modelId="{64E4C7D9-5CD7-458F-BF9F-3B5BACEC0A85}" type="presParOf" srcId="{922245AF-04CB-4BDC-801E-3C9234DE026F}" destId="{F131A6A6-7E37-4E17-AF8C-F1988596E7BD}" srcOrd="5" destOrd="0" presId="urn:microsoft.com/office/officeart/2005/8/layout/matrix1"/>
    <dgm:cxn modelId="{871FC4F1-F9F1-44BB-AD5C-B24E9874A5D8}" type="presParOf" srcId="{922245AF-04CB-4BDC-801E-3C9234DE026F}" destId="{46FCC278-E8EC-48DB-A37A-121B0E63AF61}" srcOrd="6" destOrd="0" presId="urn:microsoft.com/office/officeart/2005/8/layout/matrix1"/>
    <dgm:cxn modelId="{913647C3-E345-460F-B79A-70CEFA1E3213}" type="presParOf" srcId="{922245AF-04CB-4BDC-801E-3C9234DE026F}" destId="{CEC3CE6B-77FC-4B54-AA6E-FF71607A787B}" srcOrd="7" destOrd="0" presId="urn:microsoft.com/office/officeart/2005/8/layout/matrix1"/>
    <dgm:cxn modelId="{4DC5EF3B-0BD2-47ED-8013-CEEA5CB71D49}" type="presParOf" srcId="{17FC0A44-103B-43AE-87FF-933EAC68EC4F}" destId="{7FDFBE7E-1677-4803-97ED-6193A37E410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DC0B77B-F9D1-4C85-B69A-02162A9E2037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135016-731A-4DDA-BA80-46D24E224DF3}">
      <dgm:prSet phldrT="[Text]" custT="1"/>
      <dgm:spPr>
        <a:solidFill>
          <a:srgbClr val="002060"/>
        </a:solidFill>
      </dgm:spPr>
      <dgm:t>
        <a:bodyPr/>
        <a:lstStyle/>
        <a:p>
          <a:r>
            <a:rPr lang="el-GR" sz="2800" b="1" dirty="0">
              <a:latin typeface="Calibri" panose="020F0502020204030204" pitchFamily="34" charset="0"/>
            </a:rPr>
            <a:t>α</a:t>
          </a:r>
          <a:r>
            <a:rPr lang="en-US" sz="2800" b="1" dirty="0">
              <a:latin typeface="Calibri" panose="020F0502020204030204" pitchFamily="34" charset="0"/>
            </a:rPr>
            <a:t> </a:t>
          </a:r>
          <a:r>
            <a:rPr lang="en-US" sz="2800" b="1" dirty="0"/>
            <a:t>and </a:t>
          </a:r>
          <a:r>
            <a:rPr lang="el-GR" sz="2800" b="1" dirty="0">
              <a:latin typeface="Calibri" panose="020F0502020204030204" pitchFamily="34" charset="0"/>
            </a:rPr>
            <a:t>β</a:t>
          </a:r>
          <a:r>
            <a:rPr lang="en-US" sz="2800" b="1" dirty="0">
              <a:latin typeface="Calibri" panose="020F0502020204030204" pitchFamily="34" charset="0"/>
            </a:rPr>
            <a:t> </a:t>
          </a:r>
          <a:r>
            <a:rPr lang="en-US" sz="2800" b="1" dirty="0"/>
            <a:t>agonist</a:t>
          </a:r>
        </a:p>
      </dgm:t>
    </dgm:pt>
    <dgm:pt modelId="{7F1999A1-FCA2-4DA1-B13F-1F09B50247A3}" type="parTrans" cxnId="{8CF9226C-8095-4C8A-89BE-7C1C77530BF6}">
      <dgm:prSet/>
      <dgm:spPr/>
      <dgm:t>
        <a:bodyPr/>
        <a:lstStyle/>
        <a:p>
          <a:endParaRPr lang="en-US"/>
        </a:p>
      </dgm:t>
    </dgm:pt>
    <dgm:pt modelId="{3F7F6FF2-74AF-42A9-AC9A-21CAD81DFDFA}" type="sibTrans" cxnId="{8CF9226C-8095-4C8A-89BE-7C1C77530BF6}">
      <dgm:prSet/>
      <dgm:spPr/>
      <dgm:t>
        <a:bodyPr/>
        <a:lstStyle/>
        <a:p>
          <a:endParaRPr lang="en-US"/>
        </a:p>
      </dgm:t>
    </dgm:pt>
    <dgm:pt modelId="{33F23BC0-1CE4-4505-8CC4-C7842DA0251F}">
      <dgm:prSet phldrT="[Text]"/>
      <dgm:spPr>
        <a:gradFill flip="none" rotWithShape="0">
          <a:gsLst>
            <a:gs pos="0">
              <a:srgbClr val="002060">
                <a:tint val="66000"/>
                <a:satMod val="160000"/>
              </a:srgbClr>
            </a:gs>
            <a:gs pos="50000">
              <a:srgbClr val="002060">
                <a:tint val="44500"/>
                <a:satMod val="160000"/>
              </a:srgbClr>
            </a:gs>
            <a:gs pos="100000">
              <a:srgbClr val="00206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dirty="0">
              <a:solidFill>
                <a:sysClr val="windowText" lastClr="000000"/>
              </a:solidFill>
            </a:rPr>
            <a:t>Epinephrine </a:t>
          </a:r>
        </a:p>
      </dgm:t>
    </dgm:pt>
    <dgm:pt modelId="{134E33BA-168C-4562-B76C-4E2A5F7735E5}" type="parTrans" cxnId="{52412119-D87F-4BB2-AE1B-DE2C0D58AA81}">
      <dgm:prSet/>
      <dgm:spPr/>
      <dgm:t>
        <a:bodyPr/>
        <a:lstStyle/>
        <a:p>
          <a:endParaRPr lang="en-US"/>
        </a:p>
      </dgm:t>
    </dgm:pt>
    <dgm:pt modelId="{E8067243-9C20-4DE6-96F1-E90525A805D5}" type="sibTrans" cxnId="{52412119-D87F-4BB2-AE1B-DE2C0D58AA81}">
      <dgm:prSet/>
      <dgm:spPr/>
      <dgm:t>
        <a:bodyPr/>
        <a:lstStyle/>
        <a:p>
          <a:endParaRPr lang="en-US"/>
        </a:p>
      </dgm:t>
    </dgm:pt>
    <dgm:pt modelId="{ECE2E334-5A61-4D3F-9CAA-F2386EC39A2A}">
      <dgm:prSet phldrT="[Text]"/>
      <dgm:spPr>
        <a:gradFill flip="none" rotWithShape="0">
          <a:gsLst>
            <a:gs pos="0">
              <a:srgbClr val="002060">
                <a:tint val="66000"/>
                <a:satMod val="160000"/>
              </a:srgbClr>
            </a:gs>
            <a:gs pos="50000">
              <a:srgbClr val="002060">
                <a:tint val="44500"/>
                <a:satMod val="160000"/>
              </a:srgbClr>
            </a:gs>
            <a:gs pos="100000">
              <a:srgbClr val="00206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dirty="0">
              <a:solidFill>
                <a:sysClr val="windowText" lastClr="000000"/>
              </a:solidFill>
            </a:rPr>
            <a:t>Dipivefrin </a:t>
          </a:r>
        </a:p>
      </dgm:t>
    </dgm:pt>
    <dgm:pt modelId="{015549A1-3EA4-4EC2-A909-DF8AD91A727C}" type="parTrans" cxnId="{9EA37A49-8677-4B6A-B17C-8DA096F6FBD2}">
      <dgm:prSet/>
      <dgm:spPr/>
      <dgm:t>
        <a:bodyPr/>
        <a:lstStyle/>
        <a:p>
          <a:endParaRPr lang="en-US"/>
        </a:p>
      </dgm:t>
    </dgm:pt>
    <dgm:pt modelId="{4812A91E-76AF-4627-89BB-CFD575ACFCC7}" type="sibTrans" cxnId="{9EA37A49-8677-4B6A-B17C-8DA096F6FBD2}">
      <dgm:prSet/>
      <dgm:spPr/>
      <dgm:t>
        <a:bodyPr/>
        <a:lstStyle/>
        <a:p>
          <a:endParaRPr lang="en-US"/>
        </a:p>
      </dgm:t>
    </dgm:pt>
    <dgm:pt modelId="{1BF5EA7A-1C1D-48C5-A0F7-752BB3380997}">
      <dgm:prSet phldrT="[Text]"/>
      <dgm:spPr>
        <a:gradFill flip="none" rotWithShape="0">
          <a:gsLst>
            <a:gs pos="0">
              <a:srgbClr val="002060">
                <a:tint val="66000"/>
                <a:satMod val="160000"/>
              </a:srgbClr>
            </a:gs>
            <a:gs pos="50000">
              <a:srgbClr val="002060">
                <a:tint val="44500"/>
                <a:satMod val="160000"/>
              </a:srgbClr>
            </a:gs>
            <a:gs pos="100000">
              <a:srgbClr val="00206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dirty="0">
              <a:solidFill>
                <a:sysClr val="windowText" lastClr="000000"/>
              </a:solidFill>
            </a:rPr>
            <a:t>Phenylephrine </a:t>
          </a:r>
        </a:p>
      </dgm:t>
    </dgm:pt>
    <dgm:pt modelId="{E2E42884-02F6-4C1D-9455-357E3FFF4577}" type="parTrans" cxnId="{D53282D5-866B-447B-A3E0-1ABD7761D54C}">
      <dgm:prSet/>
      <dgm:spPr/>
      <dgm:t>
        <a:bodyPr/>
        <a:lstStyle/>
        <a:p>
          <a:endParaRPr lang="en-US"/>
        </a:p>
      </dgm:t>
    </dgm:pt>
    <dgm:pt modelId="{85595965-36FB-440D-A17C-07E2492E051E}" type="sibTrans" cxnId="{D53282D5-866B-447B-A3E0-1ABD7761D54C}">
      <dgm:prSet/>
      <dgm:spPr/>
      <dgm:t>
        <a:bodyPr/>
        <a:lstStyle/>
        <a:p>
          <a:endParaRPr lang="en-US"/>
        </a:p>
      </dgm:t>
    </dgm:pt>
    <dgm:pt modelId="{0AB8DF78-7009-4A31-A984-D9A7723D4F22}" type="pres">
      <dgm:prSet presAssocID="{3DC0B77B-F9D1-4C85-B69A-02162A9E2037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B2B00C4B-D46A-4269-9BFB-A1ECD885D7C8}" type="pres">
      <dgm:prSet presAssocID="{C4135016-731A-4DDA-BA80-46D24E224DF3}" presName="root" presStyleCnt="0">
        <dgm:presLayoutVars>
          <dgm:chMax/>
          <dgm:chPref val="4"/>
        </dgm:presLayoutVars>
      </dgm:prSet>
      <dgm:spPr/>
    </dgm:pt>
    <dgm:pt modelId="{781CB552-79FA-4A7B-8961-AEA79039DE53}" type="pres">
      <dgm:prSet presAssocID="{C4135016-731A-4DDA-BA80-46D24E224DF3}" presName="rootComposite" presStyleCnt="0">
        <dgm:presLayoutVars/>
      </dgm:prSet>
      <dgm:spPr/>
    </dgm:pt>
    <dgm:pt modelId="{46A6F26B-A7D7-4851-8E1A-B952788DBD3A}" type="pres">
      <dgm:prSet presAssocID="{C4135016-731A-4DDA-BA80-46D24E224DF3}" presName="rootText" presStyleLbl="node0" presStyleIdx="0" presStyleCnt="1">
        <dgm:presLayoutVars>
          <dgm:chMax/>
          <dgm:chPref val="4"/>
        </dgm:presLayoutVars>
      </dgm:prSet>
      <dgm:spPr/>
    </dgm:pt>
    <dgm:pt modelId="{344F5B1B-1CF1-4BB5-B838-74DB8FE51E4E}" type="pres">
      <dgm:prSet presAssocID="{C4135016-731A-4DDA-BA80-46D24E224DF3}" presName="childShape" presStyleCnt="0">
        <dgm:presLayoutVars>
          <dgm:chMax val="0"/>
          <dgm:chPref val="0"/>
        </dgm:presLayoutVars>
      </dgm:prSet>
      <dgm:spPr/>
    </dgm:pt>
    <dgm:pt modelId="{10FE1F87-DE52-4BDC-905D-F3A10CCE0B76}" type="pres">
      <dgm:prSet presAssocID="{33F23BC0-1CE4-4505-8CC4-C7842DA0251F}" presName="childComposite" presStyleCnt="0">
        <dgm:presLayoutVars>
          <dgm:chMax val="0"/>
          <dgm:chPref val="0"/>
        </dgm:presLayoutVars>
      </dgm:prSet>
      <dgm:spPr/>
    </dgm:pt>
    <dgm:pt modelId="{3D1583DD-A28D-47E3-84EB-097EE56EE46A}" type="pres">
      <dgm:prSet presAssocID="{33F23BC0-1CE4-4505-8CC4-C7842DA0251F}" presName="Image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248ABA80-5F63-444C-8DDA-4B7449E7D4DA}" type="pres">
      <dgm:prSet presAssocID="{33F23BC0-1CE4-4505-8CC4-C7842DA0251F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</dgm:pt>
    <dgm:pt modelId="{2F5030B7-C9DF-468A-A949-D19149E1693E}" type="pres">
      <dgm:prSet presAssocID="{ECE2E334-5A61-4D3F-9CAA-F2386EC39A2A}" presName="childComposite" presStyleCnt="0">
        <dgm:presLayoutVars>
          <dgm:chMax val="0"/>
          <dgm:chPref val="0"/>
        </dgm:presLayoutVars>
      </dgm:prSet>
      <dgm:spPr/>
    </dgm:pt>
    <dgm:pt modelId="{28B8781C-C4F9-49C1-BD42-09462B14ACC7}" type="pres">
      <dgm:prSet presAssocID="{ECE2E334-5A61-4D3F-9CAA-F2386EC39A2A}" presName="Image" presStyleLbl="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33AC69DF-3DC3-4CEF-826A-81C5F827BF2A}" type="pres">
      <dgm:prSet presAssocID="{ECE2E334-5A61-4D3F-9CAA-F2386EC39A2A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4F8E68CA-D356-46E0-9D38-E9F23C8357B7}" type="pres">
      <dgm:prSet presAssocID="{1BF5EA7A-1C1D-48C5-A0F7-752BB3380997}" presName="childComposite" presStyleCnt="0">
        <dgm:presLayoutVars>
          <dgm:chMax val="0"/>
          <dgm:chPref val="0"/>
        </dgm:presLayoutVars>
      </dgm:prSet>
      <dgm:spPr/>
    </dgm:pt>
    <dgm:pt modelId="{FB11417A-CE5B-4270-856F-0DCBBBC4B410}" type="pres">
      <dgm:prSet presAssocID="{1BF5EA7A-1C1D-48C5-A0F7-752BB3380997}" presName="Image" presStyleLbl="nod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4955405-FE24-4E91-B6B2-2D017BD4EF2B}" type="pres">
      <dgm:prSet presAssocID="{1BF5EA7A-1C1D-48C5-A0F7-752BB3380997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A4C2017-6C20-48F2-8E6D-C0AF25E89950}" type="presOf" srcId="{3DC0B77B-F9D1-4C85-B69A-02162A9E2037}" destId="{0AB8DF78-7009-4A31-A984-D9A7723D4F22}" srcOrd="0" destOrd="0" presId="urn:microsoft.com/office/officeart/2008/layout/PictureAccentList"/>
    <dgm:cxn modelId="{52412119-D87F-4BB2-AE1B-DE2C0D58AA81}" srcId="{C4135016-731A-4DDA-BA80-46D24E224DF3}" destId="{33F23BC0-1CE4-4505-8CC4-C7842DA0251F}" srcOrd="0" destOrd="0" parTransId="{134E33BA-168C-4562-B76C-4E2A5F7735E5}" sibTransId="{E8067243-9C20-4DE6-96F1-E90525A805D5}"/>
    <dgm:cxn modelId="{E6FB8268-43AE-4D70-ABB3-D63CEDABBC85}" type="presOf" srcId="{ECE2E334-5A61-4D3F-9CAA-F2386EC39A2A}" destId="{33AC69DF-3DC3-4CEF-826A-81C5F827BF2A}" srcOrd="0" destOrd="0" presId="urn:microsoft.com/office/officeart/2008/layout/PictureAccentList"/>
    <dgm:cxn modelId="{9EA37A49-8677-4B6A-B17C-8DA096F6FBD2}" srcId="{C4135016-731A-4DDA-BA80-46D24E224DF3}" destId="{ECE2E334-5A61-4D3F-9CAA-F2386EC39A2A}" srcOrd="1" destOrd="0" parTransId="{015549A1-3EA4-4EC2-A909-DF8AD91A727C}" sibTransId="{4812A91E-76AF-4627-89BB-CFD575ACFCC7}"/>
    <dgm:cxn modelId="{8CF9226C-8095-4C8A-89BE-7C1C77530BF6}" srcId="{3DC0B77B-F9D1-4C85-B69A-02162A9E2037}" destId="{C4135016-731A-4DDA-BA80-46D24E224DF3}" srcOrd="0" destOrd="0" parTransId="{7F1999A1-FCA2-4DA1-B13F-1F09B50247A3}" sibTransId="{3F7F6FF2-74AF-42A9-AC9A-21CAD81DFDFA}"/>
    <dgm:cxn modelId="{154DB97E-7119-429B-B409-F99B45A3C3A0}" type="presOf" srcId="{1BF5EA7A-1C1D-48C5-A0F7-752BB3380997}" destId="{E4955405-FE24-4E91-B6B2-2D017BD4EF2B}" srcOrd="0" destOrd="0" presId="urn:microsoft.com/office/officeart/2008/layout/PictureAccentList"/>
    <dgm:cxn modelId="{D53282D5-866B-447B-A3E0-1ABD7761D54C}" srcId="{C4135016-731A-4DDA-BA80-46D24E224DF3}" destId="{1BF5EA7A-1C1D-48C5-A0F7-752BB3380997}" srcOrd="2" destOrd="0" parTransId="{E2E42884-02F6-4C1D-9455-357E3FFF4577}" sibTransId="{85595965-36FB-440D-A17C-07E2492E051E}"/>
    <dgm:cxn modelId="{B6723AF4-D04B-4BCB-8BD2-3C3A19A0C1CB}" type="presOf" srcId="{C4135016-731A-4DDA-BA80-46D24E224DF3}" destId="{46A6F26B-A7D7-4851-8E1A-B952788DBD3A}" srcOrd="0" destOrd="0" presId="urn:microsoft.com/office/officeart/2008/layout/PictureAccentList"/>
    <dgm:cxn modelId="{9B5AF2F7-F227-4486-B733-9C76B8F97883}" type="presOf" srcId="{33F23BC0-1CE4-4505-8CC4-C7842DA0251F}" destId="{248ABA80-5F63-444C-8DDA-4B7449E7D4DA}" srcOrd="0" destOrd="0" presId="urn:microsoft.com/office/officeart/2008/layout/PictureAccentList"/>
    <dgm:cxn modelId="{2D1F0AD6-2A5B-44E2-9A8F-D082B7F83719}" type="presParOf" srcId="{0AB8DF78-7009-4A31-A984-D9A7723D4F22}" destId="{B2B00C4B-D46A-4269-9BFB-A1ECD885D7C8}" srcOrd="0" destOrd="0" presId="urn:microsoft.com/office/officeart/2008/layout/PictureAccentList"/>
    <dgm:cxn modelId="{DA5D68D9-7C95-4E3F-A4F0-3350CF7EB8FE}" type="presParOf" srcId="{B2B00C4B-D46A-4269-9BFB-A1ECD885D7C8}" destId="{781CB552-79FA-4A7B-8961-AEA79039DE53}" srcOrd="0" destOrd="0" presId="urn:microsoft.com/office/officeart/2008/layout/PictureAccentList"/>
    <dgm:cxn modelId="{EDDBC1C5-FA61-41F6-99C5-E961B3F43A4D}" type="presParOf" srcId="{781CB552-79FA-4A7B-8961-AEA79039DE53}" destId="{46A6F26B-A7D7-4851-8E1A-B952788DBD3A}" srcOrd="0" destOrd="0" presId="urn:microsoft.com/office/officeart/2008/layout/PictureAccentList"/>
    <dgm:cxn modelId="{30348871-2E6A-4CD6-8DD9-7CC5527972CB}" type="presParOf" srcId="{B2B00C4B-D46A-4269-9BFB-A1ECD885D7C8}" destId="{344F5B1B-1CF1-4BB5-B838-74DB8FE51E4E}" srcOrd="1" destOrd="0" presId="urn:microsoft.com/office/officeart/2008/layout/PictureAccentList"/>
    <dgm:cxn modelId="{47E454E8-A4D5-438E-9548-2C1D63D6F480}" type="presParOf" srcId="{344F5B1B-1CF1-4BB5-B838-74DB8FE51E4E}" destId="{10FE1F87-DE52-4BDC-905D-F3A10CCE0B76}" srcOrd="0" destOrd="0" presId="urn:microsoft.com/office/officeart/2008/layout/PictureAccentList"/>
    <dgm:cxn modelId="{0F521F79-96ED-4CC1-BB09-33C5724B94BF}" type="presParOf" srcId="{10FE1F87-DE52-4BDC-905D-F3A10CCE0B76}" destId="{3D1583DD-A28D-47E3-84EB-097EE56EE46A}" srcOrd="0" destOrd="0" presId="urn:microsoft.com/office/officeart/2008/layout/PictureAccentList"/>
    <dgm:cxn modelId="{03C61F07-C861-48E3-860F-6D70346B870B}" type="presParOf" srcId="{10FE1F87-DE52-4BDC-905D-F3A10CCE0B76}" destId="{248ABA80-5F63-444C-8DDA-4B7449E7D4DA}" srcOrd="1" destOrd="0" presId="urn:microsoft.com/office/officeart/2008/layout/PictureAccentList"/>
    <dgm:cxn modelId="{23A94EB8-202B-412B-BE30-C78AC81EC16F}" type="presParOf" srcId="{344F5B1B-1CF1-4BB5-B838-74DB8FE51E4E}" destId="{2F5030B7-C9DF-468A-A949-D19149E1693E}" srcOrd="1" destOrd="0" presId="urn:microsoft.com/office/officeart/2008/layout/PictureAccentList"/>
    <dgm:cxn modelId="{A8C7CFE0-D2ED-4D1F-9EB1-1DA5C74E05E1}" type="presParOf" srcId="{2F5030B7-C9DF-468A-A949-D19149E1693E}" destId="{28B8781C-C4F9-49C1-BD42-09462B14ACC7}" srcOrd="0" destOrd="0" presId="urn:microsoft.com/office/officeart/2008/layout/PictureAccentList"/>
    <dgm:cxn modelId="{E924D58C-3EB3-4F4A-BB00-ECBD8A1753CC}" type="presParOf" srcId="{2F5030B7-C9DF-468A-A949-D19149E1693E}" destId="{33AC69DF-3DC3-4CEF-826A-81C5F827BF2A}" srcOrd="1" destOrd="0" presId="urn:microsoft.com/office/officeart/2008/layout/PictureAccentList"/>
    <dgm:cxn modelId="{73E5B637-7597-4B31-9FE0-68F3D59ADF0A}" type="presParOf" srcId="{344F5B1B-1CF1-4BB5-B838-74DB8FE51E4E}" destId="{4F8E68CA-D356-46E0-9D38-E9F23C8357B7}" srcOrd="2" destOrd="0" presId="urn:microsoft.com/office/officeart/2008/layout/PictureAccentList"/>
    <dgm:cxn modelId="{F1DE8AC4-31E7-4530-BC4D-109256AC6D45}" type="presParOf" srcId="{4F8E68CA-D356-46E0-9D38-E9F23C8357B7}" destId="{FB11417A-CE5B-4270-856F-0DCBBBC4B410}" srcOrd="0" destOrd="0" presId="urn:microsoft.com/office/officeart/2008/layout/PictureAccentList"/>
    <dgm:cxn modelId="{D61E41F4-C6C5-4902-9BBE-80F7391279FC}" type="presParOf" srcId="{4F8E68CA-D356-46E0-9D38-E9F23C8357B7}" destId="{E4955405-FE24-4E91-B6B2-2D017BD4EF2B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DC0B77B-F9D1-4C85-B69A-02162A9E2037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135016-731A-4DDA-BA80-46D24E224DF3}">
      <dgm:prSet phldrT="[Text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l-GR" sz="2800" b="1" dirty="0">
              <a:latin typeface="Calibri" panose="020F0502020204030204" pitchFamily="34" charset="0"/>
            </a:rPr>
            <a:t>α</a:t>
          </a:r>
          <a:r>
            <a:rPr lang="en-US" sz="2800" b="1" baseline="-25000" dirty="0"/>
            <a:t>2</a:t>
          </a:r>
          <a:r>
            <a:rPr lang="en-US" sz="2800" b="1" dirty="0"/>
            <a:t> selective</a:t>
          </a:r>
        </a:p>
      </dgm:t>
    </dgm:pt>
    <dgm:pt modelId="{7F1999A1-FCA2-4DA1-B13F-1F09B50247A3}" type="parTrans" cxnId="{8CF9226C-8095-4C8A-89BE-7C1C77530BF6}">
      <dgm:prSet/>
      <dgm:spPr/>
      <dgm:t>
        <a:bodyPr/>
        <a:lstStyle/>
        <a:p>
          <a:endParaRPr lang="en-US"/>
        </a:p>
      </dgm:t>
    </dgm:pt>
    <dgm:pt modelId="{3F7F6FF2-74AF-42A9-AC9A-21CAD81DFDFA}" type="sibTrans" cxnId="{8CF9226C-8095-4C8A-89BE-7C1C77530BF6}">
      <dgm:prSet/>
      <dgm:spPr/>
      <dgm:t>
        <a:bodyPr/>
        <a:lstStyle/>
        <a:p>
          <a:endParaRPr lang="en-US"/>
        </a:p>
      </dgm:t>
    </dgm:pt>
    <dgm:pt modelId="{33F23BC0-1CE4-4505-8CC4-C7842DA0251F}">
      <dgm:prSet phldrT="[Text]"/>
      <dgm:spPr>
        <a:gradFill flip="none" rotWithShape="0">
          <a:gsLst>
            <a:gs pos="0">
              <a:schemeClr val="accent4">
                <a:lumMod val="50000"/>
                <a:tint val="66000"/>
                <a:satMod val="160000"/>
              </a:schemeClr>
            </a:gs>
            <a:gs pos="50000">
              <a:schemeClr val="accent4">
                <a:lumMod val="50000"/>
                <a:tint val="44500"/>
                <a:satMod val="160000"/>
              </a:schemeClr>
            </a:gs>
            <a:gs pos="100000">
              <a:schemeClr val="accent4">
                <a:lumMod val="50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dirty="0" err="1">
              <a:solidFill>
                <a:sysClr val="windowText" lastClr="000000"/>
              </a:solidFill>
            </a:rPr>
            <a:t>Apraclonidine</a:t>
          </a:r>
          <a:r>
            <a:rPr lang="en-US" dirty="0">
              <a:solidFill>
                <a:sysClr val="windowText" lastClr="000000"/>
              </a:solidFill>
            </a:rPr>
            <a:t>  </a:t>
          </a:r>
        </a:p>
      </dgm:t>
    </dgm:pt>
    <dgm:pt modelId="{134E33BA-168C-4562-B76C-4E2A5F7735E5}" type="parTrans" cxnId="{52412119-D87F-4BB2-AE1B-DE2C0D58AA81}">
      <dgm:prSet/>
      <dgm:spPr/>
      <dgm:t>
        <a:bodyPr/>
        <a:lstStyle/>
        <a:p>
          <a:endParaRPr lang="en-US"/>
        </a:p>
      </dgm:t>
    </dgm:pt>
    <dgm:pt modelId="{E8067243-9C20-4DE6-96F1-E90525A805D5}" type="sibTrans" cxnId="{52412119-D87F-4BB2-AE1B-DE2C0D58AA81}">
      <dgm:prSet/>
      <dgm:spPr/>
      <dgm:t>
        <a:bodyPr/>
        <a:lstStyle/>
        <a:p>
          <a:endParaRPr lang="en-US"/>
        </a:p>
      </dgm:t>
    </dgm:pt>
    <dgm:pt modelId="{ECE2E334-5A61-4D3F-9CAA-F2386EC39A2A}">
      <dgm:prSet phldrT="[Text]"/>
      <dgm:spPr>
        <a:gradFill flip="none" rotWithShape="0">
          <a:gsLst>
            <a:gs pos="0">
              <a:schemeClr val="accent4">
                <a:lumMod val="50000"/>
                <a:tint val="66000"/>
                <a:satMod val="160000"/>
              </a:schemeClr>
            </a:gs>
            <a:gs pos="50000">
              <a:schemeClr val="accent4">
                <a:lumMod val="50000"/>
                <a:tint val="44500"/>
                <a:satMod val="160000"/>
              </a:schemeClr>
            </a:gs>
            <a:gs pos="100000">
              <a:schemeClr val="accent4">
                <a:lumMod val="50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dirty="0" err="1">
              <a:solidFill>
                <a:sysClr val="windowText" lastClr="000000"/>
              </a:solidFill>
            </a:rPr>
            <a:t>Brimonidine</a:t>
          </a:r>
          <a:r>
            <a:rPr lang="en-US" dirty="0">
              <a:solidFill>
                <a:sysClr val="windowText" lastClr="000000"/>
              </a:solidFill>
            </a:rPr>
            <a:t>  </a:t>
          </a:r>
        </a:p>
      </dgm:t>
    </dgm:pt>
    <dgm:pt modelId="{015549A1-3EA4-4EC2-A909-DF8AD91A727C}" type="parTrans" cxnId="{9EA37A49-8677-4B6A-B17C-8DA096F6FBD2}">
      <dgm:prSet/>
      <dgm:spPr/>
      <dgm:t>
        <a:bodyPr/>
        <a:lstStyle/>
        <a:p>
          <a:endParaRPr lang="en-US"/>
        </a:p>
      </dgm:t>
    </dgm:pt>
    <dgm:pt modelId="{4812A91E-76AF-4627-89BB-CFD575ACFCC7}" type="sibTrans" cxnId="{9EA37A49-8677-4B6A-B17C-8DA096F6FBD2}">
      <dgm:prSet/>
      <dgm:spPr/>
      <dgm:t>
        <a:bodyPr/>
        <a:lstStyle/>
        <a:p>
          <a:endParaRPr lang="en-US"/>
        </a:p>
      </dgm:t>
    </dgm:pt>
    <dgm:pt modelId="{0AB8DF78-7009-4A31-A984-D9A7723D4F22}" type="pres">
      <dgm:prSet presAssocID="{3DC0B77B-F9D1-4C85-B69A-02162A9E2037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B2B00C4B-D46A-4269-9BFB-A1ECD885D7C8}" type="pres">
      <dgm:prSet presAssocID="{C4135016-731A-4DDA-BA80-46D24E224DF3}" presName="root" presStyleCnt="0">
        <dgm:presLayoutVars>
          <dgm:chMax/>
          <dgm:chPref val="4"/>
        </dgm:presLayoutVars>
      </dgm:prSet>
      <dgm:spPr/>
    </dgm:pt>
    <dgm:pt modelId="{781CB552-79FA-4A7B-8961-AEA79039DE53}" type="pres">
      <dgm:prSet presAssocID="{C4135016-731A-4DDA-BA80-46D24E224DF3}" presName="rootComposite" presStyleCnt="0">
        <dgm:presLayoutVars/>
      </dgm:prSet>
      <dgm:spPr/>
    </dgm:pt>
    <dgm:pt modelId="{46A6F26B-A7D7-4851-8E1A-B952788DBD3A}" type="pres">
      <dgm:prSet presAssocID="{C4135016-731A-4DDA-BA80-46D24E224DF3}" presName="rootText" presStyleLbl="node0" presStyleIdx="0" presStyleCnt="1">
        <dgm:presLayoutVars>
          <dgm:chMax/>
          <dgm:chPref val="4"/>
        </dgm:presLayoutVars>
      </dgm:prSet>
      <dgm:spPr/>
    </dgm:pt>
    <dgm:pt modelId="{344F5B1B-1CF1-4BB5-B838-74DB8FE51E4E}" type="pres">
      <dgm:prSet presAssocID="{C4135016-731A-4DDA-BA80-46D24E224DF3}" presName="childShape" presStyleCnt="0">
        <dgm:presLayoutVars>
          <dgm:chMax val="0"/>
          <dgm:chPref val="0"/>
        </dgm:presLayoutVars>
      </dgm:prSet>
      <dgm:spPr/>
    </dgm:pt>
    <dgm:pt modelId="{10FE1F87-DE52-4BDC-905D-F3A10CCE0B76}" type="pres">
      <dgm:prSet presAssocID="{33F23BC0-1CE4-4505-8CC4-C7842DA0251F}" presName="childComposite" presStyleCnt="0">
        <dgm:presLayoutVars>
          <dgm:chMax val="0"/>
          <dgm:chPref val="0"/>
        </dgm:presLayoutVars>
      </dgm:prSet>
      <dgm:spPr/>
    </dgm:pt>
    <dgm:pt modelId="{3D1583DD-A28D-47E3-84EB-097EE56EE46A}" type="pres">
      <dgm:prSet presAssocID="{33F23BC0-1CE4-4505-8CC4-C7842DA0251F}" presName="Image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248ABA80-5F63-444C-8DDA-4B7449E7D4DA}" type="pres">
      <dgm:prSet presAssocID="{33F23BC0-1CE4-4505-8CC4-C7842DA0251F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</dgm:pt>
    <dgm:pt modelId="{2F5030B7-C9DF-468A-A949-D19149E1693E}" type="pres">
      <dgm:prSet presAssocID="{ECE2E334-5A61-4D3F-9CAA-F2386EC39A2A}" presName="childComposite" presStyleCnt="0">
        <dgm:presLayoutVars>
          <dgm:chMax val="0"/>
          <dgm:chPref val="0"/>
        </dgm:presLayoutVars>
      </dgm:prSet>
      <dgm:spPr/>
    </dgm:pt>
    <dgm:pt modelId="{28B8781C-C4F9-49C1-BD42-09462B14ACC7}" type="pres">
      <dgm:prSet presAssocID="{ECE2E334-5A61-4D3F-9CAA-F2386EC39A2A}" presName="Image" presStyleLbl="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33AC69DF-3DC3-4CEF-826A-81C5F827BF2A}" type="pres">
      <dgm:prSet presAssocID="{ECE2E334-5A61-4D3F-9CAA-F2386EC39A2A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52412119-D87F-4BB2-AE1B-DE2C0D58AA81}" srcId="{C4135016-731A-4DDA-BA80-46D24E224DF3}" destId="{33F23BC0-1CE4-4505-8CC4-C7842DA0251F}" srcOrd="0" destOrd="0" parTransId="{134E33BA-168C-4562-B76C-4E2A5F7735E5}" sibTransId="{E8067243-9C20-4DE6-96F1-E90525A805D5}"/>
    <dgm:cxn modelId="{C65DE819-B1A5-46D7-BD17-7E1AAA9BD1CE}" type="presOf" srcId="{ECE2E334-5A61-4D3F-9CAA-F2386EC39A2A}" destId="{33AC69DF-3DC3-4CEF-826A-81C5F827BF2A}" srcOrd="0" destOrd="0" presId="urn:microsoft.com/office/officeart/2008/layout/PictureAccentList"/>
    <dgm:cxn modelId="{289EE730-6F5C-43A0-A3FF-E78B0475D419}" type="presOf" srcId="{33F23BC0-1CE4-4505-8CC4-C7842DA0251F}" destId="{248ABA80-5F63-444C-8DDA-4B7449E7D4DA}" srcOrd="0" destOrd="0" presId="urn:microsoft.com/office/officeart/2008/layout/PictureAccentList"/>
    <dgm:cxn modelId="{9EA37A49-8677-4B6A-B17C-8DA096F6FBD2}" srcId="{C4135016-731A-4DDA-BA80-46D24E224DF3}" destId="{ECE2E334-5A61-4D3F-9CAA-F2386EC39A2A}" srcOrd="1" destOrd="0" parTransId="{015549A1-3EA4-4EC2-A909-DF8AD91A727C}" sibTransId="{4812A91E-76AF-4627-89BB-CFD575ACFCC7}"/>
    <dgm:cxn modelId="{8CF9226C-8095-4C8A-89BE-7C1C77530BF6}" srcId="{3DC0B77B-F9D1-4C85-B69A-02162A9E2037}" destId="{C4135016-731A-4DDA-BA80-46D24E224DF3}" srcOrd="0" destOrd="0" parTransId="{7F1999A1-FCA2-4DA1-B13F-1F09B50247A3}" sibTransId="{3F7F6FF2-74AF-42A9-AC9A-21CAD81DFDFA}"/>
    <dgm:cxn modelId="{68B0E571-C68B-483C-B456-1C55550657E5}" type="presOf" srcId="{C4135016-731A-4DDA-BA80-46D24E224DF3}" destId="{46A6F26B-A7D7-4851-8E1A-B952788DBD3A}" srcOrd="0" destOrd="0" presId="urn:microsoft.com/office/officeart/2008/layout/PictureAccentList"/>
    <dgm:cxn modelId="{C098098C-6312-46A2-B3E9-8CA1DF9C4169}" type="presOf" srcId="{3DC0B77B-F9D1-4C85-B69A-02162A9E2037}" destId="{0AB8DF78-7009-4A31-A984-D9A7723D4F22}" srcOrd="0" destOrd="0" presId="urn:microsoft.com/office/officeart/2008/layout/PictureAccentList"/>
    <dgm:cxn modelId="{AC96D170-094B-431E-83DC-56C1D336CA04}" type="presParOf" srcId="{0AB8DF78-7009-4A31-A984-D9A7723D4F22}" destId="{B2B00C4B-D46A-4269-9BFB-A1ECD885D7C8}" srcOrd="0" destOrd="0" presId="urn:microsoft.com/office/officeart/2008/layout/PictureAccentList"/>
    <dgm:cxn modelId="{423C48D9-ED36-4B6B-A129-476FBB0DD049}" type="presParOf" srcId="{B2B00C4B-D46A-4269-9BFB-A1ECD885D7C8}" destId="{781CB552-79FA-4A7B-8961-AEA79039DE53}" srcOrd="0" destOrd="0" presId="urn:microsoft.com/office/officeart/2008/layout/PictureAccentList"/>
    <dgm:cxn modelId="{9FCF8A27-A240-4627-8103-00BA534D35FA}" type="presParOf" srcId="{781CB552-79FA-4A7B-8961-AEA79039DE53}" destId="{46A6F26B-A7D7-4851-8E1A-B952788DBD3A}" srcOrd="0" destOrd="0" presId="urn:microsoft.com/office/officeart/2008/layout/PictureAccentList"/>
    <dgm:cxn modelId="{56AB41BD-488A-4B34-9BD9-2D0E005B7471}" type="presParOf" srcId="{B2B00C4B-D46A-4269-9BFB-A1ECD885D7C8}" destId="{344F5B1B-1CF1-4BB5-B838-74DB8FE51E4E}" srcOrd="1" destOrd="0" presId="urn:microsoft.com/office/officeart/2008/layout/PictureAccentList"/>
    <dgm:cxn modelId="{4FF87AF6-0D83-45D9-BCB6-74A42192B195}" type="presParOf" srcId="{344F5B1B-1CF1-4BB5-B838-74DB8FE51E4E}" destId="{10FE1F87-DE52-4BDC-905D-F3A10CCE0B76}" srcOrd="0" destOrd="0" presId="urn:microsoft.com/office/officeart/2008/layout/PictureAccentList"/>
    <dgm:cxn modelId="{AA090DE7-0B8D-425A-BBBC-FBFE665B7500}" type="presParOf" srcId="{10FE1F87-DE52-4BDC-905D-F3A10CCE0B76}" destId="{3D1583DD-A28D-47E3-84EB-097EE56EE46A}" srcOrd="0" destOrd="0" presId="urn:microsoft.com/office/officeart/2008/layout/PictureAccentList"/>
    <dgm:cxn modelId="{9D9B7DA7-51D9-4E38-8E74-FDE3A1254B9D}" type="presParOf" srcId="{10FE1F87-DE52-4BDC-905D-F3A10CCE0B76}" destId="{248ABA80-5F63-444C-8DDA-4B7449E7D4DA}" srcOrd="1" destOrd="0" presId="urn:microsoft.com/office/officeart/2008/layout/PictureAccentList"/>
    <dgm:cxn modelId="{375CB4E1-CC0E-4394-A5C8-4F4E21CE02AA}" type="presParOf" srcId="{344F5B1B-1CF1-4BB5-B838-74DB8FE51E4E}" destId="{2F5030B7-C9DF-468A-A949-D19149E1693E}" srcOrd="1" destOrd="0" presId="urn:microsoft.com/office/officeart/2008/layout/PictureAccentList"/>
    <dgm:cxn modelId="{602922C2-94A9-4310-8E67-CD2A7EF872BA}" type="presParOf" srcId="{2F5030B7-C9DF-468A-A949-D19149E1693E}" destId="{28B8781C-C4F9-49C1-BD42-09462B14ACC7}" srcOrd="0" destOrd="0" presId="urn:microsoft.com/office/officeart/2008/layout/PictureAccentList"/>
    <dgm:cxn modelId="{C200529B-93C9-4A2E-AF4B-3A25D8B55D43}" type="presParOf" srcId="{2F5030B7-C9DF-468A-A949-D19149E1693E}" destId="{33AC69DF-3DC3-4CEF-826A-81C5F827BF2A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C643D3C-4613-48B9-80DA-A82BB190DE63}" type="doc">
      <dgm:prSet loTypeId="urn:microsoft.com/office/officeart/2005/8/layout/StepDownProcess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D2A496-F906-4D8F-89CE-DCBB6FD2E497}">
      <dgm:prSet phldrT="[Text]" phldr="1"/>
      <dgm:spPr/>
      <dgm:t>
        <a:bodyPr/>
        <a:lstStyle/>
        <a:p>
          <a:endParaRPr lang="en-US" dirty="0"/>
        </a:p>
      </dgm:t>
    </dgm:pt>
    <dgm:pt modelId="{20F7831F-723C-4381-8FA3-7B6E43F28802}" type="parTrans" cxnId="{29B1F326-A3C9-49C3-8757-75C1FE3CDF9E}">
      <dgm:prSet/>
      <dgm:spPr/>
      <dgm:t>
        <a:bodyPr/>
        <a:lstStyle/>
        <a:p>
          <a:endParaRPr lang="en-US"/>
        </a:p>
      </dgm:t>
    </dgm:pt>
    <dgm:pt modelId="{B4EB2FD0-0D3D-41D3-B118-DF91F71CF4FB}" type="sibTrans" cxnId="{29B1F326-A3C9-49C3-8757-75C1FE3CDF9E}">
      <dgm:prSet/>
      <dgm:spPr/>
      <dgm:t>
        <a:bodyPr/>
        <a:lstStyle/>
        <a:p>
          <a:endParaRPr lang="en-US"/>
        </a:p>
      </dgm:t>
    </dgm:pt>
    <dgm:pt modelId="{C511CD37-10EB-4635-ABC6-8F62EB89A8F4}">
      <dgm:prSet phldrT="[Text]" custT="1"/>
      <dgm:spPr>
        <a:gradFill flip="none" rotWithShape="0">
          <a:gsLst>
            <a:gs pos="0">
              <a:schemeClr val="accent2">
                <a:tint val="66000"/>
                <a:satMod val="160000"/>
              </a:schemeClr>
            </a:gs>
            <a:gs pos="50000">
              <a:schemeClr val="accent2">
                <a:tint val="44500"/>
                <a:satMod val="160000"/>
              </a:schemeClr>
            </a:gs>
            <a:gs pos="100000">
              <a:schemeClr val="accent2">
                <a:tint val="23500"/>
                <a:satMod val="160000"/>
              </a:schemeClr>
            </a:gs>
          </a:gsLst>
          <a:lin ang="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Inhibit enzyme carbonic anhydrase</a:t>
          </a:r>
        </a:p>
      </dgm:t>
    </dgm:pt>
    <dgm:pt modelId="{5952870E-9B51-42C5-88CB-6CC495F7C827}" type="parTrans" cxnId="{6A6200B7-D00F-41C7-97C4-1735FF89CDBD}">
      <dgm:prSet/>
      <dgm:spPr/>
      <dgm:t>
        <a:bodyPr/>
        <a:lstStyle/>
        <a:p>
          <a:endParaRPr lang="en-US"/>
        </a:p>
      </dgm:t>
    </dgm:pt>
    <dgm:pt modelId="{BFA05BE6-A098-4A19-8F9D-5C89C4AB2286}" type="sibTrans" cxnId="{6A6200B7-D00F-41C7-97C4-1735FF89CDBD}">
      <dgm:prSet/>
      <dgm:spPr/>
      <dgm:t>
        <a:bodyPr/>
        <a:lstStyle/>
        <a:p>
          <a:endParaRPr lang="en-US"/>
        </a:p>
      </dgm:t>
    </dgm:pt>
    <dgm:pt modelId="{75DE44C1-3A29-410A-B823-D2853E8BDBCE}">
      <dgm:prSet phldrT="[Text]" phldr="1"/>
      <dgm:spPr/>
      <dgm:t>
        <a:bodyPr/>
        <a:lstStyle/>
        <a:p>
          <a:endParaRPr lang="en-US"/>
        </a:p>
      </dgm:t>
    </dgm:pt>
    <dgm:pt modelId="{BEA52159-8FEA-4DBC-B778-69C8C27DDAEB}" type="parTrans" cxnId="{35C195EF-96FA-4D94-AA05-CB253B4BBB0B}">
      <dgm:prSet/>
      <dgm:spPr/>
      <dgm:t>
        <a:bodyPr/>
        <a:lstStyle/>
        <a:p>
          <a:endParaRPr lang="en-US"/>
        </a:p>
      </dgm:t>
    </dgm:pt>
    <dgm:pt modelId="{9AD954DE-196E-4A25-AD6C-33318CA0A942}" type="sibTrans" cxnId="{35C195EF-96FA-4D94-AA05-CB253B4BBB0B}">
      <dgm:prSet/>
      <dgm:spPr/>
      <dgm:t>
        <a:bodyPr/>
        <a:lstStyle/>
        <a:p>
          <a:endParaRPr lang="en-US"/>
        </a:p>
      </dgm:t>
    </dgm:pt>
    <dgm:pt modelId="{B5A5CC34-B4AD-41CC-B078-E175C36BDB6E}">
      <dgm:prSet phldrT="[Text]" custT="1"/>
      <dgm:spPr>
        <a:gradFill flip="none" rotWithShape="0">
          <a:gsLst>
            <a:gs pos="0">
              <a:schemeClr val="accent2">
                <a:tint val="66000"/>
                <a:satMod val="160000"/>
              </a:schemeClr>
            </a:gs>
            <a:gs pos="50000">
              <a:schemeClr val="accent2">
                <a:tint val="44500"/>
                <a:satMod val="160000"/>
              </a:schemeClr>
            </a:gs>
            <a:gs pos="100000">
              <a:schemeClr val="accent2">
                <a:tint val="23500"/>
                <a:satMod val="160000"/>
              </a:schemeClr>
            </a:gs>
          </a:gsLst>
          <a:lin ang="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Reducing aqueous </a:t>
          </a:r>
          <a:r>
            <a:rPr lang="en-US" sz="2400" dirty="0" err="1">
              <a:solidFill>
                <a:schemeClr val="bg1"/>
              </a:solidFill>
            </a:rPr>
            <a:t>humour</a:t>
          </a:r>
          <a:r>
            <a:rPr lang="en-US" sz="2400" dirty="0">
              <a:solidFill>
                <a:schemeClr val="bg1"/>
              </a:solidFill>
            </a:rPr>
            <a:t> formation</a:t>
          </a:r>
        </a:p>
      </dgm:t>
    </dgm:pt>
    <dgm:pt modelId="{A4037F8B-DA5E-46CD-842E-BA46FEBAF424}" type="parTrans" cxnId="{E695D78B-200D-4F2B-ADCE-48499596B65D}">
      <dgm:prSet/>
      <dgm:spPr/>
      <dgm:t>
        <a:bodyPr/>
        <a:lstStyle/>
        <a:p>
          <a:endParaRPr lang="en-US"/>
        </a:p>
      </dgm:t>
    </dgm:pt>
    <dgm:pt modelId="{AC9A73A7-DFEA-4341-9BB7-7B3C5D3524D2}" type="sibTrans" cxnId="{E695D78B-200D-4F2B-ADCE-48499596B65D}">
      <dgm:prSet/>
      <dgm:spPr/>
      <dgm:t>
        <a:bodyPr/>
        <a:lstStyle/>
        <a:p>
          <a:endParaRPr lang="en-US"/>
        </a:p>
      </dgm:t>
    </dgm:pt>
    <dgm:pt modelId="{B9E620EF-E148-4172-A97A-D065B7CD5678}">
      <dgm:prSet phldrT="[Text]" phldr="1"/>
      <dgm:spPr/>
      <dgm:t>
        <a:bodyPr/>
        <a:lstStyle/>
        <a:p>
          <a:endParaRPr lang="en-US" dirty="0"/>
        </a:p>
      </dgm:t>
    </dgm:pt>
    <dgm:pt modelId="{AF21DC5A-565F-4C6E-89E6-37E2411EDF5C}" type="parTrans" cxnId="{55029C39-B42F-466C-8F83-BF349BAFEFF4}">
      <dgm:prSet/>
      <dgm:spPr/>
      <dgm:t>
        <a:bodyPr/>
        <a:lstStyle/>
        <a:p>
          <a:endParaRPr lang="en-US"/>
        </a:p>
      </dgm:t>
    </dgm:pt>
    <dgm:pt modelId="{F98C7F5F-6DF8-48C6-875D-DDD3EE68861D}" type="sibTrans" cxnId="{55029C39-B42F-466C-8F83-BF349BAFEFF4}">
      <dgm:prSet/>
      <dgm:spPr/>
      <dgm:t>
        <a:bodyPr/>
        <a:lstStyle/>
        <a:p>
          <a:endParaRPr lang="en-US"/>
        </a:p>
      </dgm:t>
    </dgm:pt>
    <dgm:pt modelId="{FD73FC88-C922-41CA-8909-15CE7F5E6800}">
      <dgm:prSet phldrT="[Text]" custT="1"/>
      <dgm:spPr>
        <a:gradFill flip="none" rotWithShape="0">
          <a:gsLst>
            <a:gs pos="0">
              <a:schemeClr val="accent2">
                <a:tint val="66000"/>
                <a:satMod val="160000"/>
              </a:schemeClr>
            </a:gs>
            <a:gs pos="50000">
              <a:schemeClr val="accent2">
                <a:tint val="44500"/>
                <a:satMod val="160000"/>
              </a:schemeClr>
            </a:gs>
            <a:gs pos="100000">
              <a:schemeClr val="accent2">
                <a:tint val="23500"/>
                <a:satMod val="160000"/>
              </a:schemeClr>
            </a:gs>
          </a:gsLst>
          <a:lin ang="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Lower IOP</a:t>
          </a:r>
        </a:p>
      </dgm:t>
    </dgm:pt>
    <dgm:pt modelId="{F8FA2EC5-23E8-40AD-8059-52D0F2A9131E}" type="parTrans" cxnId="{DA6B8CD4-82A2-4A08-8A16-17F04F8AAD94}">
      <dgm:prSet/>
      <dgm:spPr/>
      <dgm:t>
        <a:bodyPr/>
        <a:lstStyle/>
        <a:p>
          <a:endParaRPr lang="en-US"/>
        </a:p>
      </dgm:t>
    </dgm:pt>
    <dgm:pt modelId="{2F1665E2-3F04-42ED-8F0E-F7D6F3F27B88}" type="sibTrans" cxnId="{DA6B8CD4-82A2-4A08-8A16-17F04F8AAD94}">
      <dgm:prSet/>
      <dgm:spPr/>
      <dgm:t>
        <a:bodyPr/>
        <a:lstStyle/>
        <a:p>
          <a:endParaRPr lang="en-US"/>
        </a:p>
      </dgm:t>
    </dgm:pt>
    <dgm:pt modelId="{F3F21A5D-9009-43E1-B1A8-54EC28199892}" type="pres">
      <dgm:prSet presAssocID="{6C643D3C-4613-48B9-80DA-A82BB190DE63}" presName="rootnode" presStyleCnt="0">
        <dgm:presLayoutVars>
          <dgm:chMax/>
          <dgm:chPref/>
          <dgm:dir/>
          <dgm:animLvl val="lvl"/>
        </dgm:presLayoutVars>
      </dgm:prSet>
      <dgm:spPr/>
    </dgm:pt>
    <dgm:pt modelId="{EAB474E9-8D07-4CEE-94D6-59CD695B47B2}" type="pres">
      <dgm:prSet presAssocID="{3FD2A496-F906-4D8F-89CE-DCBB6FD2E497}" presName="composite" presStyleCnt="0"/>
      <dgm:spPr/>
    </dgm:pt>
    <dgm:pt modelId="{0B2D8FDF-AA73-471B-8BF8-F82426D66510}" type="pres">
      <dgm:prSet presAssocID="{3FD2A496-F906-4D8F-89CE-DCBB6FD2E497}" presName="bentUpArrow1" presStyleLbl="alignImgPlace1" presStyleIdx="0" presStyleCnt="2" custLinFactNeighborX="28114" custLinFactNeighborY="-31092"/>
      <dgm:spPr>
        <a:solidFill>
          <a:schemeClr val="accent4">
            <a:lumMod val="60000"/>
            <a:lumOff val="40000"/>
          </a:schemeClr>
        </a:solidFill>
      </dgm:spPr>
    </dgm:pt>
    <dgm:pt modelId="{5D83632F-00C2-4EB7-B98F-8E59D4CF4470}" type="pres">
      <dgm:prSet presAssocID="{3FD2A496-F906-4D8F-89CE-DCBB6FD2E497}" presName="ParentText" presStyleLbl="node1" presStyleIdx="0" presStyleCnt="3" custScaleX="81503" custScaleY="63461">
        <dgm:presLayoutVars>
          <dgm:chMax val="1"/>
          <dgm:chPref val="1"/>
          <dgm:bulletEnabled val="1"/>
        </dgm:presLayoutVars>
      </dgm:prSet>
      <dgm:spPr/>
    </dgm:pt>
    <dgm:pt modelId="{5B648AD4-9814-428E-8CC1-FD89E43D8B62}" type="pres">
      <dgm:prSet presAssocID="{3FD2A496-F906-4D8F-89CE-DCBB6FD2E497}" presName="ChildText" presStyleLbl="revTx" presStyleIdx="0" presStyleCnt="3" custScaleX="437603" custScaleY="83537" custLinFactX="53165" custLinFactNeighborX="100000" custLinFactNeighborY="-282">
        <dgm:presLayoutVars>
          <dgm:chMax val="0"/>
          <dgm:chPref val="0"/>
          <dgm:bulletEnabled val="1"/>
        </dgm:presLayoutVars>
      </dgm:prSet>
      <dgm:spPr/>
    </dgm:pt>
    <dgm:pt modelId="{27639CD0-E516-42D3-ACA3-9A47ABA4BD33}" type="pres">
      <dgm:prSet presAssocID="{B4EB2FD0-0D3D-41D3-B118-DF91F71CF4FB}" presName="sibTrans" presStyleCnt="0"/>
      <dgm:spPr/>
    </dgm:pt>
    <dgm:pt modelId="{8616C080-9731-4C82-AD50-5765C00B86C4}" type="pres">
      <dgm:prSet presAssocID="{75DE44C1-3A29-410A-B823-D2853E8BDBCE}" presName="composite" presStyleCnt="0"/>
      <dgm:spPr/>
    </dgm:pt>
    <dgm:pt modelId="{1A956BAE-AA47-48D7-91B0-8E25E8AAFA79}" type="pres">
      <dgm:prSet presAssocID="{75DE44C1-3A29-410A-B823-D2853E8BDBCE}" presName="bentUpArrow1" presStyleLbl="alignImgPlace1" presStyleIdx="1" presStyleCnt="2" custLinFactNeighborX="-9178" custLinFactNeighborY="-38635"/>
      <dgm:spPr>
        <a:solidFill>
          <a:schemeClr val="accent4">
            <a:lumMod val="60000"/>
            <a:lumOff val="40000"/>
          </a:schemeClr>
        </a:solidFill>
      </dgm:spPr>
    </dgm:pt>
    <dgm:pt modelId="{DD0BB14E-B5A2-432A-9874-F6EC3729F3F3}" type="pres">
      <dgm:prSet presAssocID="{75DE44C1-3A29-410A-B823-D2853E8BDBCE}" presName="ParentText" presStyleLbl="node1" presStyleIdx="1" presStyleCnt="3" custScaleX="81503" custScaleY="63461" custLinFactNeighborX="-31305" custLinFactNeighborY="-14568">
        <dgm:presLayoutVars>
          <dgm:chMax val="1"/>
          <dgm:chPref val="1"/>
          <dgm:bulletEnabled val="1"/>
        </dgm:presLayoutVars>
      </dgm:prSet>
      <dgm:spPr/>
    </dgm:pt>
    <dgm:pt modelId="{AE4538C0-CA2D-4BDE-B2A7-59C919165AD2}" type="pres">
      <dgm:prSet presAssocID="{75DE44C1-3A29-410A-B823-D2853E8BDBCE}" presName="ChildText" presStyleLbl="revTx" presStyleIdx="1" presStyleCnt="3" custScaleX="335029" custScaleY="80411" custLinFactNeighborX="64680" custLinFactNeighborY="-18414">
        <dgm:presLayoutVars>
          <dgm:chMax val="0"/>
          <dgm:chPref val="0"/>
          <dgm:bulletEnabled val="1"/>
        </dgm:presLayoutVars>
      </dgm:prSet>
      <dgm:spPr/>
    </dgm:pt>
    <dgm:pt modelId="{1FB8E5DF-42ED-4E29-87BA-0EEB355C04A7}" type="pres">
      <dgm:prSet presAssocID="{9AD954DE-196E-4A25-AD6C-33318CA0A942}" presName="sibTrans" presStyleCnt="0"/>
      <dgm:spPr/>
    </dgm:pt>
    <dgm:pt modelId="{5FEF7965-DF7C-41DF-BDC2-79DE47B1D298}" type="pres">
      <dgm:prSet presAssocID="{B9E620EF-E148-4172-A97A-D065B7CD5678}" presName="composite" presStyleCnt="0"/>
      <dgm:spPr/>
    </dgm:pt>
    <dgm:pt modelId="{616F2852-2D23-4842-BE61-209AB31AAE32}" type="pres">
      <dgm:prSet presAssocID="{B9E620EF-E148-4172-A97A-D065B7CD5678}" presName="ParentText" presStyleLbl="node1" presStyleIdx="2" presStyleCnt="3" custScaleX="81503" custScaleY="63461" custLinFactNeighborX="-88113" custLinFactNeighborY="-19476">
        <dgm:presLayoutVars>
          <dgm:chMax val="1"/>
          <dgm:chPref val="1"/>
          <dgm:bulletEnabled val="1"/>
        </dgm:presLayoutVars>
      </dgm:prSet>
      <dgm:spPr/>
    </dgm:pt>
    <dgm:pt modelId="{25C4B43B-C7B1-4F23-9D91-B6401B1AE747}" type="pres">
      <dgm:prSet presAssocID="{B9E620EF-E148-4172-A97A-D065B7CD5678}" presName="FinalChildText" presStyleLbl="revTx" presStyleIdx="2" presStyleCnt="3" custScaleX="188933" custScaleY="81975" custLinFactNeighborX="-88811" custLinFactNeighborY="-21811">
        <dgm:presLayoutVars>
          <dgm:chMax val="0"/>
          <dgm:chPref val="0"/>
          <dgm:bulletEnabled val="1"/>
        </dgm:presLayoutVars>
      </dgm:prSet>
      <dgm:spPr/>
    </dgm:pt>
  </dgm:ptLst>
  <dgm:cxnLst>
    <dgm:cxn modelId="{29B1F326-A3C9-49C3-8757-75C1FE3CDF9E}" srcId="{6C643D3C-4613-48B9-80DA-A82BB190DE63}" destId="{3FD2A496-F906-4D8F-89CE-DCBB6FD2E497}" srcOrd="0" destOrd="0" parTransId="{20F7831F-723C-4381-8FA3-7B6E43F28802}" sibTransId="{B4EB2FD0-0D3D-41D3-B118-DF91F71CF4FB}"/>
    <dgm:cxn modelId="{55029C39-B42F-466C-8F83-BF349BAFEFF4}" srcId="{6C643D3C-4613-48B9-80DA-A82BB190DE63}" destId="{B9E620EF-E148-4172-A97A-D065B7CD5678}" srcOrd="2" destOrd="0" parTransId="{AF21DC5A-565F-4C6E-89E6-37E2411EDF5C}" sibTransId="{F98C7F5F-6DF8-48C6-875D-DDD3EE68861D}"/>
    <dgm:cxn modelId="{2FBEE06A-CF78-494B-B19F-71F62576C160}" type="presOf" srcId="{3FD2A496-F906-4D8F-89CE-DCBB6FD2E497}" destId="{5D83632F-00C2-4EB7-B98F-8E59D4CF4470}" srcOrd="0" destOrd="0" presId="urn:microsoft.com/office/officeart/2005/8/layout/StepDownProcess"/>
    <dgm:cxn modelId="{D6A37284-0FA5-4FE2-9B1F-985FCF3B99A0}" type="presOf" srcId="{C511CD37-10EB-4635-ABC6-8F62EB89A8F4}" destId="{5B648AD4-9814-428E-8CC1-FD89E43D8B62}" srcOrd="0" destOrd="0" presId="urn:microsoft.com/office/officeart/2005/8/layout/StepDownProcess"/>
    <dgm:cxn modelId="{E695D78B-200D-4F2B-ADCE-48499596B65D}" srcId="{75DE44C1-3A29-410A-B823-D2853E8BDBCE}" destId="{B5A5CC34-B4AD-41CC-B078-E175C36BDB6E}" srcOrd="0" destOrd="0" parTransId="{A4037F8B-DA5E-46CD-842E-BA46FEBAF424}" sibTransId="{AC9A73A7-DFEA-4341-9BB7-7B3C5D3524D2}"/>
    <dgm:cxn modelId="{46C6C59A-2D90-47B7-873F-1619CDE429B4}" type="presOf" srcId="{75DE44C1-3A29-410A-B823-D2853E8BDBCE}" destId="{DD0BB14E-B5A2-432A-9874-F6EC3729F3F3}" srcOrd="0" destOrd="0" presId="urn:microsoft.com/office/officeart/2005/8/layout/StepDownProcess"/>
    <dgm:cxn modelId="{829B4FAE-29B6-4685-92EB-CFF1EF83861A}" type="presOf" srcId="{B5A5CC34-B4AD-41CC-B078-E175C36BDB6E}" destId="{AE4538C0-CA2D-4BDE-B2A7-59C919165AD2}" srcOrd="0" destOrd="0" presId="urn:microsoft.com/office/officeart/2005/8/layout/StepDownProcess"/>
    <dgm:cxn modelId="{6A6200B7-D00F-41C7-97C4-1735FF89CDBD}" srcId="{3FD2A496-F906-4D8F-89CE-DCBB6FD2E497}" destId="{C511CD37-10EB-4635-ABC6-8F62EB89A8F4}" srcOrd="0" destOrd="0" parTransId="{5952870E-9B51-42C5-88CB-6CC495F7C827}" sibTransId="{BFA05BE6-A098-4A19-8F9D-5C89C4AB2286}"/>
    <dgm:cxn modelId="{0DC169B8-A870-4F9E-85A5-966179296DBB}" type="presOf" srcId="{B9E620EF-E148-4172-A97A-D065B7CD5678}" destId="{616F2852-2D23-4842-BE61-209AB31AAE32}" srcOrd="0" destOrd="0" presId="urn:microsoft.com/office/officeart/2005/8/layout/StepDownProcess"/>
    <dgm:cxn modelId="{764AD7BE-8A7C-4F36-BE39-D46B0DD702B4}" type="presOf" srcId="{FD73FC88-C922-41CA-8909-15CE7F5E6800}" destId="{25C4B43B-C7B1-4F23-9D91-B6401B1AE747}" srcOrd="0" destOrd="0" presId="urn:microsoft.com/office/officeart/2005/8/layout/StepDownProcess"/>
    <dgm:cxn modelId="{DA6B8CD4-82A2-4A08-8A16-17F04F8AAD94}" srcId="{B9E620EF-E148-4172-A97A-D065B7CD5678}" destId="{FD73FC88-C922-41CA-8909-15CE7F5E6800}" srcOrd="0" destOrd="0" parTransId="{F8FA2EC5-23E8-40AD-8059-52D0F2A9131E}" sibTransId="{2F1665E2-3F04-42ED-8F0E-F7D6F3F27B88}"/>
    <dgm:cxn modelId="{8DAA2DE1-4BCA-42B8-BE85-AA26EEB3FB97}" type="presOf" srcId="{6C643D3C-4613-48B9-80DA-A82BB190DE63}" destId="{F3F21A5D-9009-43E1-B1A8-54EC28199892}" srcOrd="0" destOrd="0" presId="urn:microsoft.com/office/officeart/2005/8/layout/StepDownProcess"/>
    <dgm:cxn modelId="{35C195EF-96FA-4D94-AA05-CB253B4BBB0B}" srcId="{6C643D3C-4613-48B9-80DA-A82BB190DE63}" destId="{75DE44C1-3A29-410A-B823-D2853E8BDBCE}" srcOrd="1" destOrd="0" parTransId="{BEA52159-8FEA-4DBC-B778-69C8C27DDAEB}" sibTransId="{9AD954DE-196E-4A25-AD6C-33318CA0A942}"/>
    <dgm:cxn modelId="{652E1450-F44D-49DA-8F94-379948D8CC4E}" type="presParOf" srcId="{F3F21A5D-9009-43E1-B1A8-54EC28199892}" destId="{EAB474E9-8D07-4CEE-94D6-59CD695B47B2}" srcOrd="0" destOrd="0" presId="urn:microsoft.com/office/officeart/2005/8/layout/StepDownProcess"/>
    <dgm:cxn modelId="{9361D67E-CB2B-4876-B8C3-F17590B49BFC}" type="presParOf" srcId="{EAB474E9-8D07-4CEE-94D6-59CD695B47B2}" destId="{0B2D8FDF-AA73-471B-8BF8-F82426D66510}" srcOrd="0" destOrd="0" presId="urn:microsoft.com/office/officeart/2005/8/layout/StepDownProcess"/>
    <dgm:cxn modelId="{8F710A4D-B919-429D-B386-5D42B266664E}" type="presParOf" srcId="{EAB474E9-8D07-4CEE-94D6-59CD695B47B2}" destId="{5D83632F-00C2-4EB7-B98F-8E59D4CF4470}" srcOrd="1" destOrd="0" presId="urn:microsoft.com/office/officeart/2005/8/layout/StepDownProcess"/>
    <dgm:cxn modelId="{B5F8EEA6-861A-435A-B92B-5036540A071A}" type="presParOf" srcId="{EAB474E9-8D07-4CEE-94D6-59CD695B47B2}" destId="{5B648AD4-9814-428E-8CC1-FD89E43D8B62}" srcOrd="2" destOrd="0" presId="urn:microsoft.com/office/officeart/2005/8/layout/StepDownProcess"/>
    <dgm:cxn modelId="{AE3A9B16-5544-4D4A-BBE9-1D10750062AB}" type="presParOf" srcId="{F3F21A5D-9009-43E1-B1A8-54EC28199892}" destId="{27639CD0-E516-42D3-ACA3-9A47ABA4BD33}" srcOrd="1" destOrd="0" presId="urn:microsoft.com/office/officeart/2005/8/layout/StepDownProcess"/>
    <dgm:cxn modelId="{043A41A1-38D7-4C78-8CB9-7582C70C66E4}" type="presParOf" srcId="{F3F21A5D-9009-43E1-B1A8-54EC28199892}" destId="{8616C080-9731-4C82-AD50-5765C00B86C4}" srcOrd="2" destOrd="0" presId="urn:microsoft.com/office/officeart/2005/8/layout/StepDownProcess"/>
    <dgm:cxn modelId="{0EE6DF5C-5BC3-4CCC-883E-F575667C6424}" type="presParOf" srcId="{8616C080-9731-4C82-AD50-5765C00B86C4}" destId="{1A956BAE-AA47-48D7-91B0-8E25E8AAFA79}" srcOrd="0" destOrd="0" presId="urn:microsoft.com/office/officeart/2005/8/layout/StepDownProcess"/>
    <dgm:cxn modelId="{578C8587-4FF4-419C-AD29-26497DE37835}" type="presParOf" srcId="{8616C080-9731-4C82-AD50-5765C00B86C4}" destId="{DD0BB14E-B5A2-432A-9874-F6EC3729F3F3}" srcOrd="1" destOrd="0" presId="urn:microsoft.com/office/officeart/2005/8/layout/StepDownProcess"/>
    <dgm:cxn modelId="{C3A2B86D-6160-40BE-9243-0B892DDF1B10}" type="presParOf" srcId="{8616C080-9731-4C82-AD50-5765C00B86C4}" destId="{AE4538C0-CA2D-4BDE-B2A7-59C919165AD2}" srcOrd="2" destOrd="0" presId="urn:microsoft.com/office/officeart/2005/8/layout/StepDownProcess"/>
    <dgm:cxn modelId="{5552EDE9-8C9E-48E8-B625-D57A882029EC}" type="presParOf" srcId="{F3F21A5D-9009-43E1-B1A8-54EC28199892}" destId="{1FB8E5DF-42ED-4E29-87BA-0EEB355C04A7}" srcOrd="3" destOrd="0" presId="urn:microsoft.com/office/officeart/2005/8/layout/StepDownProcess"/>
    <dgm:cxn modelId="{8E8C365F-27C7-456B-B367-46DBC5AAF8A8}" type="presParOf" srcId="{F3F21A5D-9009-43E1-B1A8-54EC28199892}" destId="{5FEF7965-DF7C-41DF-BDC2-79DE47B1D298}" srcOrd="4" destOrd="0" presId="urn:microsoft.com/office/officeart/2005/8/layout/StepDownProcess"/>
    <dgm:cxn modelId="{D0D4A0A2-A42F-4525-B3AD-B450F1E147D4}" type="presParOf" srcId="{5FEF7965-DF7C-41DF-BDC2-79DE47B1D298}" destId="{616F2852-2D23-4842-BE61-209AB31AAE32}" srcOrd="0" destOrd="0" presId="urn:microsoft.com/office/officeart/2005/8/layout/StepDownProcess"/>
    <dgm:cxn modelId="{C44719C3-CC27-40CB-9E7E-42A50A2637BD}" type="presParOf" srcId="{5FEF7965-DF7C-41DF-BDC2-79DE47B1D298}" destId="{25C4B43B-C7B1-4F23-9D91-B6401B1AE747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99005C9-8020-4998-9B8E-CC5EC467A344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80F11E-174F-4E96-B2C9-AB14045FE0EF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3200" b="1" dirty="0">
              <a:solidFill>
                <a:sysClr val="windowText" lastClr="000000"/>
              </a:solidFill>
            </a:rPr>
            <a:t>Systemic</a:t>
          </a:r>
          <a:r>
            <a:rPr lang="en-US" sz="4100" dirty="0">
              <a:solidFill>
                <a:sysClr val="windowText" lastClr="000000"/>
              </a:solidFill>
            </a:rPr>
            <a:t> </a:t>
          </a:r>
        </a:p>
      </dgm:t>
    </dgm:pt>
    <dgm:pt modelId="{703CCB78-8ED7-4EF9-8C4D-A6C6892AE1A4}" type="parTrans" cxnId="{925EA824-271E-4C1F-ADCD-7973CD474DAD}">
      <dgm:prSet/>
      <dgm:spPr/>
      <dgm:t>
        <a:bodyPr/>
        <a:lstStyle/>
        <a:p>
          <a:endParaRPr lang="en-US"/>
        </a:p>
      </dgm:t>
    </dgm:pt>
    <dgm:pt modelId="{B166C114-3BDE-4C43-98C4-7E3537AED26D}" type="sibTrans" cxnId="{925EA824-271E-4C1F-ADCD-7973CD474DAD}">
      <dgm:prSet/>
      <dgm:spPr/>
      <dgm:t>
        <a:bodyPr/>
        <a:lstStyle/>
        <a:p>
          <a:endParaRPr lang="en-US"/>
        </a:p>
      </dgm:t>
    </dgm:pt>
    <dgm:pt modelId="{7D66E8EC-115C-4DE5-AB96-BA101C656CE5}">
      <dgm:prSet phldrT="[Text]" custT="1"/>
      <dgm:spPr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800" dirty="0">
              <a:solidFill>
                <a:sysClr val="windowText" lastClr="000000"/>
              </a:solidFill>
            </a:rPr>
            <a:t>Acetazolamide </a:t>
          </a:r>
        </a:p>
      </dgm:t>
    </dgm:pt>
    <dgm:pt modelId="{94E35668-89FA-4ACA-B0B2-9BF991B77A8E}" type="parTrans" cxnId="{75682BB7-53BC-4058-A224-08800624885E}">
      <dgm:prSet/>
      <dgm:spPr/>
      <dgm:t>
        <a:bodyPr/>
        <a:lstStyle/>
        <a:p>
          <a:endParaRPr lang="en-US"/>
        </a:p>
      </dgm:t>
    </dgm:pt>
    <dgm:pt modelId="{E46FA2A0-86D5-4E8E-A0F4-6E008D9613C0}" type="sibTrans" cxnId="{75682BB7-53BC-4058-A224-08800624885E}">
      <dgm:prSet/>
      <dgm:spPr/>
      <dgm:t>
        <a:bodyPr/>
        <a:lstStyle/>
        <a:p>
          <a:endParaRPr lang="en-US"/>
        </a:p>
      </dgm:t>
    </dgm:pt>
    <dgm:pt modelId="{87D064B7-E6A3-4C80-8666-F89BDE35FDB2}">
      <dgm:prSet phldrT="[Text]" custT="1"/>
      <dgm:spPr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800" dirty="0" err="1">
              <a:solidFill>
                <a:sysClr val="windowText" lastClr="000000"/>
              </a:solidFill>
            </a:rPr>
            <a:t>Methazolamide</a:t>
          </a:r>
          <a:r>
            <a:rPr lang="en-US" sz="2800" dirty="0">
              <a:solidFill>
                <a:sysClr val="windowText" lastClr="000000"/>
              </a:solidFill>
            </a:rPr>
            <a:t> </a:t>
          </a:r>
        </a:p>
      </dgm:t>
    </dgm:pt>
    <dgm:pt modelId="{BEC21FE5-2415-4D90-94C4-25A206B6A5C2}" type="parTrans" cxnId="{41E7163F-831A-42F0-845D-048C65215AF7}">
      <dgm:prSet/>
      <dgm:spPr/>
      <dgm:t>
        <a:bodyPr/>
        <a:lstStyle/>
        <a:p>
          <a:endParaRPr lang="en-US"/>
        </a:p>
      </dgm:t>
    </dgm:pt>
    <dgm:pt modelId="{4E592C56-F9B0-4200-A2CC-4703C1ABAED0}" type="sibTrans" cxnId="{41E7163F-831A-42F0-845D-048C65215AF7}">
      <dgm:prSet/>
      <dgm:spPr/>
      <dgm:t>
        <a:bodyPr/>
        <a:lstStyle/>
        <a:p>
          <a:endParaRPr lang="en-US"/>
        </a:p>
      </dgm:t>
    </dgm:pt>
    <dgm:pt modelId="{F03CB92D-6BF5-42FB-AFF8-CB7BF4E77205}">
      <dgm:prSet phldrT="[Text]" custT="1"/>
      <dgm:spPr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800" dirty="0">
              <a:solidFill>
                <a:sysClr val="windowText" lastClr="000000"/>
              </a:solidFill>
            </a:rPr>
            <a:t>Ethoxzolamide </a:t>
          </a:r>
        </a:p>
      </dgm:t>
    </dgm:pt>
    <dgm:pt modelId="{CC3FDC68-475F-4D90-A94E-8863B831A2B4}" type="parTrans" cxnId="{5C8351AB-8EAE-422B-8AF4-DE57A52DB76F}">
      <dgm:prSet/>
      <dgm:spPr/>
      <dgm:t>
        <a:bodyPr/>
        <a:lstStyle/>
        <a:p>
          <a:endParaRPr lang="en-US"/>
        </a:p>
      </dgm:t>
    </dgm:pt>
    <dgm:pt modelId="{9B2872B7-C5A1-43D4-880E-9D720459FCB7}" type="sibTrans" cxnId="{5C8351AB-8EAE-422B-8AF4-DE57A52DB76F}">
      <dgm:prSet/>
      <dgm:spPr/>
      <dgm:t>
        <a:bodyPr/>
        <a:lstStyle/>
        <a:p>
          <a:endParaRPr lang="en-US"/>
        </a:p>
      </dgm:t>
    </dgm:pt>
    <dgm:pt modelId="{483BEDCA-4137-4149-A092-09256F9C30DE}">
      <dgm:prSet phldrT="[Text]" custT="1"/>
      <dgm:spPr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2800" dirty="0">
              <a:solidFill>
                <a:sysClr val="windowText" lastClr="000000"/>
              </a:solidFill>
            </a:rPr>
            <a:t>Dichlorphenamide  </a:t>
          </a:r>
        </a:p>
      </dgm:t>
    </dgm:pt>
    <dgm:pt modelId="{27722DBC-A355-4495-BA85-957CD21815DC}" type="parTrans" cxnId="{BDA1A3DA-C4BC-4160-A900-B1918E202627}">
      <dgm:prSet/>
      <dgm:spPr/>
      <dgm:t>
        <a:bodyPr/>
        <a:lstStyle/>
        <a:p>
          <a:endParaRPr lang="en-US"/>
        </a:p>
      </dgm:t>
    </dgm:pt>
    <dgm:pt modelId="{D00304C7-A20B-4ADC-BD7B-85FEAC75BE2A}" type="sibTrans" cxnId="{BDA1A3DA-C4BC-4160-A900-B1918E202627}">
      <dgm:prSet/>
      <dgm:spPr/>
      <dgm:t>
        <a:bodyPr/>
        <a:lstStyle/>
        <a:p>
          <a:endParaRPr lang="en-US"/>
        </a:p>
      </dgm:t>
    </dgm:pt>
    <dgm:pt modelId="{FEA70A34-874B-46E7-90DF-0546A01C164F}" type="pres">
      <dgm:prSet presAssocID="{399005C9-8020-4998-9B8E-CC5EC467A344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6C97DFED-B4A5-4372-8CCB-24396B874AB9}" type="pres">
      <dgm:prSet presAssocID="{8F80F11E-174F-4E96-B2C9-AB14045FE0EF}" presName="root" presStyleCnt="0">
        <dgm:presLayoutVars>
          <dgm:chMax/>
          <dgm:chPref val="4"/>
        </dgm:presLayoutVars>
      </dgm:prSet>
      <dgm:spPr/>
    </dgm:pt>
    <dgm:pt modelId="{71A393ED-4751-453B-9DC2-2E26F72B4777}" type="pres">
      <dgm:prSet presAssocID="{8F80F11E-174F-4E96-B2C9-AB14045FE0EF}" presName="rootComposite" presStyleCnt="0">
        <dgm:presLayoutVars/>
      </dgm:prSet>
      <dgm:spPr/>
    </dgm:pt>
    <dgm:pt modelId="{E991D957-53C0-4BEE-818A-5FCB0FF7125E}" type="pres">
      <dgm:prSet presAssocID="{8F80F11E-174F-4E96-B2C9-AB14045FE0EF}" presName="rootText" presStyleLbl="node0" presStyleIdx="0" presStyleCnt="1">
        <dgm:presLayoutVars>
          <dgm:chMax/>
          <dgm:chPref val="4"/>
        </dgm:presLayoutVars>
      </dgm:prSet>
      <dgm:spPr/>
    </dgm:pt>
    <dgm:pt modelId="{4981A103-38C8-4EC1-A863-A49770CFB3ED}" type="pres">
      <dgm:prSet presAssocID="{8F80F11E-174F-4E96-B2C9-AB14045FE0EF}" presName="childShape" presStyleCnt="0">
        <dgm:presLayoutVars>
          <dgm:chMax val="0"/>
          <dgm:chPref val="0"/>
        </dgm:presLayoutVars>
      </dgm:prSet>
      <dgm:spPr/>
    </dgm:pt>
    <dgm:pt modelId="{E5ABAAF1-DCED-439E-9B5D-8FC16C147116}" type="pres">
      <dgm:prSet presAssocID="{7D66E8EC-115C-4DE5-AB96-BA101C656CE5}" presName="childComposite" presStyleCnt="0">
        <dgm:presLayoutVars>
          <dgm:chMax val="0"/>
          <dgm:chPref val="0"/>
        </dgm:presLayoutVars>
      </dgm:prSet>
      <dgm:spPr/>
    </dgm:pt>
    <dgm:pt modelId="{96FEF715-E542-46EC-885C-9B6919C7E628}" type="pres">
      <dgm:prSet presAssocID="{7D66E8EC-115C-4DE5-AB96-BA101C656CE5}" presName="Image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DB804D16-64CF-4323-9F3A-D8C700057BAD}" type="pres">
      <dgm:prSet presAssocID="{7D66E8EC-115C-4DE5-AB96-BA101C656CE5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</dgm:pt>
    <dgm:pt modelId="{67A8C5A1-97C1-4A17-BE6D-D763EB5BB9F9}" type="pres">
      <dgm:prSet presAssocID="{87D064B7-E6A3-4C80-8666-F89BDE35FDB2}" presName="childComposite" presStyleCnt="0">
        <dgm:presLayoutVars>
          <dgm:chMax val="0"/>
          <dgm:chPref val="0"/>
        </dgm:presLayoutVars>
      </dgm:prSet>
      <dgm:spPr/>
    </dgm:pt>
    <dgm:pt modelId="{88006A18-31FC-497A-902D-68F28E85ABD0}" type="pres">
      <dgm:prSet presAssocID="{87D064B7-E6A3-4C80-8666-F89BDE35FDB2}" presName="Image" presStyleLbl="nod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CC5B77C-28D9-4093-B5E6-CB680D225CB0}" type="pres">
      <dgm:prSet presAssocID="{87D064B7-E6A3-4C80-8666-F89BDE35FDB2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</dgm:pt>
    <dgm:pt modelId="{707C9475-E683-4642-8E6A-AB6917C9B0B8}" type="pres">
      <dgm:prSet presAssocID="{F03CB92D-6BF5-42FB-AFF8-CB7BF4E77205}" presName="childComposite" presStyleCnt="0">
        <dgm:presLayoutVars>
          <dgm:chMax val="0"/>
          <dgm:chPref val="0"/>
        </dgm:presLayoutVars>
      </dgm:prSet>
      <dgm:spPr/>
    </dgm:pt>
    <dgm:pt modelId="{64D8A761-7062-484F-8A5B-312F0A31294D}" type="pres">
      <dgm:prSet presAssocID="{F03CB92D-6BF5-42FB-AFF8-CB7BF4E77205}" presName="Image" presStyleLbl="node1" presStyleIdx="2" presStyleCnt="4"/>
      <dgm:spPr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</dgm:spPr>
    </dgm:pt>
    <dgm:pt modelId="{42FE077B-980E-4295-B072-1A07346A302E}" type="pres">
      <dgm:prSet presAssocID="{F03CB92D-6BF5-42FB-AFF8-CB7BF4E77205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</dgm:pt>
    <dgm:pt modelId="{58B9E5BA-D245-4903-98B0-031CF79CD385}" type="pres">
      <dgm:prSet presAssocID="{483BEDCA-4137-4149-A092-09256F9C30DE}" presName="childComposite" presStyleCnt="0">
        <dgm:presLayoutVars>
          <dgm:chMax val="0"/>
          <dgm:chPref val="0"/>
        </dgm:presLayoutVars>
      </dgm:prSet>
      <dgm:spPr/>
    </dgm:pt>
    <dgm:pt modelId="{5ACE166F-F56E-4D79-A1D0-96466D49FE65}" type="pres">
      <dgm:prSet presAssocID="{483BEDCA-4137-4149-A092-09256F9C30DE}" presName="Image" presStyleLbl="node1" presStyleIdx="3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869F115-FE54-4605-AA35-8AF92F28321D}" type="pres">
      <dgm:prSet presAssocID="{483BEDCA-4137-4149-A092-09256F9C30DE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25EA824-271E-4C1F-ADCD-7973CD474DAD}" srcId="{399005C9-8020-4998-9B8E-CC5EC467A344}" destId="{8F80F11E-174F-4E96-B2C9-AB14045FE0EF}" srcOrd="0" destOrd="0" parTransId="{703CCB78-8ED7-4EF9-8C4D-A6C6892AE1A4}" sibTransId="{B166C114-3BDE-4C43-98C4-7E3537AED26D}"/>
    <dgm:cxn modelId="{41E7163F-831A-42F0-845D-048C65215AF7}" srcId="{8F80F11E-174F-4E96-B2C9-AB14045FE0EF}" destId="{87D064B7-E6A3-4C80-8666-F89BDE35FDB2}" srcOrd="1" destOrd="0" parTransId="{BEC21FE5-2415-4D90-94C4-25A206B6A5C2}" sibTransId="{4E592C56-F9B0-4200-A2CC-4703C1ABAED0}"/>
    <dgm:cxn modelId="{3C79B372-01B8-45D6-AA90-52B9C696D951}" type="presOf" srcId="{7D66E8EC-115C-4DE5-AB96-BA101C656CE5}" destId="{DB804D16-64CF-4323-9F3A-D8C700057BAD}" srcOrd="0" destOrd="0" presId="urn:microsoft.com/office/officeart/2008/layout/PictureAccentList"/>
    <dgm:cxn modelId="{7D670679-A552-419E-A86E-3C7B9F72A9D3}" type="presOf" srcId="{483BEDCA-4137-4149-A092-09256F9C30DE}" destId="{A869F115-FE54-4605-AA35-8AF92F28321D}" srcOrd="0" destOrd="0" presId="urn:microsoft.com/office/officeart/2008/layout/PictureAccentList"/>
    <dgm:cxn modelId="{5C8351AB-8EAE-422B-8AF4-DE57A52DB76F}" srcId="{8F80F11E-174F-4E96-B2C9-AB14045FE0EF}" destId="{F03CB92D-6BF5-42FB-AFF8-CB7BF4E77205}" srcOrd="2" destOrd="0" parTransId="{CC3FDC68-475F-4D90-A94E-8863B831A2B4}" sibTransId="{9B2872B7-C5A1-43D4-880E-9D720459FCB7}"/>
    <dgm:cxn modelId="{75682BB7-53BC-4058-A224-08800624885E}" srcId="{8F80F11E-174F-4E96-B2C9-AB14045FE0EF}" destId="{7D66E8EC-115C-4DE5-AB96-BA101C656CE5}" srcOrd="0" destOrd="0" parTransId="{94E35668-89FA-4ACA-B0B2-9BF991B77A8E}" sibTransId="{E46FA2A0-86D5-4E8E-A0F4-6E008D9613C0}"/>
    <dgm:cxn modelId="{300BB4BF-7BD9-4734-8825-6A153892E808}" type="presOf" srcId="{87D064B7-E6A3-4C80-8666-F89BDE35FDB2}" destId="{9CC5B77C-28D9-4093-B5E6-CB680D225CB0}" srcOrd="0" destOrd="0" presId="urn:microsoft.com/office/officeart/2008/layout/PictureAccentList"/>
    <dgm:cxn modelId="{BDA1A3DA-C4BC-4160-A900-B1918E202627}" srcId="{8F80F11E-174F-4E96-B2C9-AB14045FE0EF}" destId="{483BEDCA-4137-4149-A092-09256F9C30DE}" srcOrd="3" destOrd="0" parTransId="{27722DBC-A355-4495-BA85-957CD21815DC}" sibTransId="{D00304C7-A20B-4ADC-BD7B-85FEAC75BE2A}"/>
    <dgm:cxn modelId="{501C02E8-CD23-4F54-B4F7-1ECCCA8D6BDA}" type="presOf" srcId="{8F80F11E-174F-4E96-B2C9-AB14045FE0EF}" destId="{E991D957-53C0-4BEE-818A-5FCB0FF7125E}" srcOrd="0" destOrd="0" presId="urn:microsoft.com/office/officeart/2008/layout/PictureAccentList"/>
    <dgm:cxn modelId="{405002F1-C025-4A18-9FE3-80B42D0B7563}" type="presOf" srcId="{399005C9-8020-4998-9B8E-CC5EC467A344}" destId="{FEA70A34-874B-46E7-90DF-0546A01C164F}" srcOrd="0" destOrd="0" presId="urn:microsoft.com/office/officeart/2008/layout/PictureAccentList"/>
    <dgm:cxn modelId="{1BC6FCF7-F303-4952-8055-A940276F9137}" type="presOf" srcId="{F03CB92D-6BF5-42FB-AFF8-CB7BF4E77205}" destId="{42FE077B-980E-4295-B072-1A07346A302E}" srcOrd="0" destOrd="0" presId="urn:microsoft.com/office/officeart/2008/layout/PictureAccentList"/>
    <dgm:cxn modelId="{270B1CCB-A680-4E74-B292-7230C759AF84}" type="presParOf" srcId="{FEA70A34-874B-46E7-90DF-0546A01C164F}" destId="{6C97DFED-B4A5-4372-8CCB-24396B874AB9}" srcOrd="0" destOrd="0" presId="urn:microsoft.com/office/officeart/2008/layout/PictureAccentList"/>
    <dgm:cxn modelId="{369DB659-B25A-4639-8D19-EA96D153C776}" type="presParOf" srcId="{6C97DFED-B4A5-4372-8CCB-24396B874AB9}" destId="{71A393ED-4751-453B-9DC2-2E26F72B4777}" srcOrd="0" destOrd="0" presId="urn:microsoft.com/office/officeart/2008/layout/PictureAccentList"/>
    <dgm:cxn modelId="{7837C020-0428-4BD8-B859-A10E775EECE0}" type="presParOf" srcId="{71A393ED-4751-453B-9DC2-2E26F72B4777}" destId="{E991D957-53C0-4BEE-818A-5FCB0FF7125E}" srcOrd="0" destOrd="0" presId="urn:microsoft.com/office/officeart/2008/layout/PictureAccentList"/>
    <dgm:cxn modelId="{E47BC5E4-8E3C-4201-8D87-981BDE4F7308}" type="presParOf" srcId="{6C97DFED-B4A5-4372-8CCB-24396B874AB9}" destId="{4981A103-38C8-4EC1-A863-A49770CFB3ED}" srcOrd="1" destOrd="0" presId="urn:microsoft.com/office/officeart/2008/layout/PictureAccentList"/>
    <dgm:cxn modelId="{B852C1DE-F3C6-46A1-95AF-33F8F4F86FD1}" type="presParOf" srcId="{4981A103-38C8-4EC1-A863-A49770CFB3ED}" destId="{E5ABAAF1-DCED-439E-9B5D-8FC16C147116}" srcOrd="0" destOrd="0" presId="urn:microsoft.com/office/officeart/2008/layout/PictureAccentList"/>
    <dgm:cxn modelId="{2CB19336-8CA6-4D5F-8558-B0DEA44295D8}" type="presParOf" srcId="{E5ABAAF1-DCED-439E-9B5D-8FC16C147116}" destId="{96FEF715-E542-46EC-885C-9B6919C7E628}" srcOrd="0" destOrd="0" presId="urn:microsoft.com/office/officeart/2008/layout/PictureAccentList"/>
    <dgm:cxn modelId="{3C20D31E-0DE3-4CC3-93A1-C9BEEA317AE0}" type="presParOf" srcId="{E5ABAAF1-DCED-439E-9B5D-8FC16C147116}" destId="{DB804D16-64CF-4323-9F3A-D8C700057BAD}" srcOrd="1" destOrd="0" presId="urn:microsoft.com/office/officeart/2008/layout/PictureAccentList"/>
    <dgm:cxn modelId="{EB3951F2-CC49-4C38-8789-B5B479FD37A5}" type="presParOf" srcId="{4981A103-38C8-4EC1-A863-A49770CFB3ED}" destId="{67A8C5A1-97C1-4A17-BE6D-D763EB5BB9F9}" srcOrd="1" destOrd="0" presId="urn:microsoft.com/office/officeart/2008/layout/PictureAccentList"/>
    <dgm:cxn modelId="{DF556809-5A3E-4597-B69F-304ACBDAAF52}" type="presParOf" srcId="{67A8C5A1-97C1-4A17-BE6D-D763EB5BB9F9}" destId="{88006A18-31FC-497A-902D-68F28E85ABD0}" srcOrd="0" destOrd="0" presId="urn:microsoft.com/office/officeart/2008/layout/PictureAccentList"/>
    <dgm:cxn modelId="{2EB97A58-B074-44AF-8239-BDC5CF358E0A}" type="presParOf" srcId="{67A8C5A1-97C1-4A17-BE6D-D763EB5BB9F9}" destId="{9CC5B77C-28D9-4093-B5E6-CB680D225CB0}" srcOrd="1" destOrd="0" presId="urn:microsoft.com/office/officeart/2008/layout/PictureAccentList"/>
    <dgm:cxn modelId="{7C5CC8A6-08D8-43A6-A449-2407E85D5B7D}" type="presParOf" srcId="{4981A103-38C8-4EC1-A863-A49770CFB3ED}" destId="{707C9475-E683-4642-8E6A-AB6917C9B0B8}" srcOrd="2" destOrd="0" presId="urn:microsoft.com/office/officeart/2008/layout/PictureAccentList"/>
    <dgm:cxn modelId="{607CC700-117F-4B0A-887F-76188A543B06}" type="presParOf" srcId="{707C9475-E683-4642-8E6A-AB6917C9B0B8}" destId="{64D8A761-7062-484F-8A5B-312F0A31294D}" srcOrd="0" destOrd="0" presId="urn:microsoft.com/office/officeart/2008/layout/PictureAccentList"/>
    <dgm:cxn modelId="{78AE8F45-81E9-4ABE-99E4-A10CFAC54FA2}" type="presParOf" srcId="{707C9475-E683-4642-8E6A-AB6917C9B0B8}" destId="{42FE077B-980E-4295-B072-1A07346A302E}" srcOrd="1" destOrd="0" presId="urn:microsoft.com/office/officeart/2008/layout/PictureAccentList"/>
    <dgm:cxn modelId="{B55DD278-88C7-4308-9FEC-84497B6F82EE}" type="presParOf" srcId="{4981A103-38C8-4EC1-A863-A49770CFB3ED}" destId="{58B9E5BA-D245-4903-98B0-031CF79CD385}" srcOrd="3" destOrd="0" presId="urn:microsoft.com/office/officeart/2008/layout/PictureAccentList"/>
    <dgm:cxn modelId="{D650EFF6-5B9E-499B-9CC8-7B92B361A579}" type="presParOf" srcId="{58B9E5BA-D245-4903-98B0-031CF79CD385}" destId="{5ACE166F-F56E-4D79-A1D0-96466D49FE65}" srcOrd="0" destOrd="0" presId="urn:microsoft.com/office/officeart/2008/layout/PictureAccentList"/>
    <dgm:cxn modelId="{2CF0B73D-8521-49C8-9B3A-0433256A4F7D}" type="presParOf" srcId="{58B9E5BA-D245-4903-98B0-031CF79CD385}" destId="{A869F115-FE54-4605-AA35-8AF92F28321D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DD26927-BFB6-4601-890F-742AEE87B578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7A0118-7752-4F93-BD1F-FACF1B86E50A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200" b="1" dirty="0">
              <a:solidFill>
                <a:sysClr val="windowText" lastClr="000000"/>
              </a:solidFill>
            </a:rPr>
            <a:t>Topical </a:t>
          </a:r>
        </a:p>
      </dgm:t>
    </dgm:pt>
    <dgm:pt modelId="{9568622B-1E8B-4BC6-9893-C3D536C41848}" type="parTrans" cxnId="{3B27F52B-2DF0-45F6-8B50-6445E926895C}">
      <dgm:prSet/>
      <dgm:spPr/>
      <dgm:t>
        <a:bodyPr/>
        <a:lstStyle/>
        <a:p>
          <a:endParaRPr lang="en-US"/>
        </a:p>
      </dgm:t>
    </dgm:pt>
    <dgm:pt modelId="{879536FD-65D9-4631-9253-2C06A29326A5}" type="sibTrans" cxnId="{3B27F52B-2DF0-45F6-8B50-6445E926895C}">
      <dgm:prSet/>
      <dgm:spPr/>
      <dgm:t>
        <a:bodyPr/>
        <a:lstStyle/>
        <a:p>
          <a:endParaRPr lang="en-US"/>
        </a:p>
      </dgm:t>
    </dgm:pt>
    <dgm:pt modelId="{569F1E95-6271-4C83-A953-9BFF5EC4CB07}">
      <dgm:prSet phldrT="[Text]"/>
      <dgm:spPr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dirty="0" err="1">
              <a:solidFill>
                <a:sysClr val="windowText" lastClr="000000"/>
              </a:solidFill>
            </a:rPr>
            <a:t>Dorzolamide</a:t>
          </a:r>
          <a:r>
            <a:rPr lang="en-US" dirty="0">
              <a:solidFill>
                <a:sysClr val="windowText" lastClr="000000"/>
              </a:solidFill>
            </a:rPr>
            <a:t> </a:t>
          </a:r>
        </a:p>
      </dgm:t>
    </dgm:pt>
    <dgm:pt modelId="{6AD3DCA4-2685-473A-99F8-0CC5D4F348AF}" type="parTrans" cxnId="{8B2DDE23-863E-495A-BF39-253AE0ECC8DD}">
      <dgm:prSet/>
      <dgm:spPr/>
      <dgm:t>
        <a:bodyPr/>
        <a:lstStyle/>
        <a:p>
          <a:endParaRPr lang="en-US"/>
        </a:p>
      </dgm:t>
    </dgm:pt>
    <dgm:pt modelId="{21EA0CF8-E0D7-4616-8469-638B596E8FC3}" type="sibTrans" cxnId="{8B2DDE23-863E-495A-BF39-253AE0ECC8DD}">
      <dgm:prSet/>
      <dgm:spPr/>
      <dgm:t>
        <a:bodyPr/>
        <a:lstStyle/>
        <a:p>
          <a:endParaRPr lang="en-US"/>
        </a:p>
      </dgm:t>
    </dgm:pt>
    <dgm:pt modelId="{AF9A2203-DCF9-4A26-9BA9-1B3FEEE7C4A7}">
      <dgm:prSet phldrT="[Text]"/>
      <dgm:spPr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dirty="0" err="1">
              <a:solidFill>
                <a:sysClr val="windowText" lastClr="000000"/>
              </a:solidFill>
            </a:rPr>
            <a:t>Brinzolamide</a:t>
          </a:r>
          <a:r>
            <a:rPr lang="en-US" dirty="0">
              <a:solidFill>
                <a:sysClr val="windowText" lastClr="000000"/>
              </a:solidFill>
            </a:rPr>
            <a:t> </a:t>
          </a:r>
        </a:p>
      </dgm:t>
    </dgm:pt>
    <dgm:pt modelId="{F07333BF-D0CC-4C45-B9F4-61E7C302E671}" type="parTrans" cxnId="{B8BAA8A8-2FD5-4633-BB90-0C985A045351}">
      <dgm:prSet/>
      <dgm:spPr/>
      <dgm:t>
        <a:bodyPr/>
        <a:lstStyle/>
        <a:p>
          <a:endParaRPr lang="en-US"/>
        </a:p>
      </dgm:t>
    </dgm:pt>
    <dgm:pt modelId="{8A745B86-9A67-4D4C-9926-A055D6E929F1}" type="sibTrans" cxnId="{B8BAA8A8-2FD5-4633-BB90-0C985A045351}">
      <dgm:prSet/>
      <dgm:spPr/>
      <dgm:t>
        <a:bodyPr/>
        <a:lstStyle/>
        <a:p>
          <a:endParaRPr lang="en-US"/>
        </a:p>
      </dgm:t>
    </dgm:pt>
    <dgm:pt modelId="{6D74285C-F161-435F-BD74-7D4177B937EA}">
      <dgm:prSet phldrT="[Text]"/>
      <dgm:spPr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dirty="0" err="1">
              <a:solidFill>
                <a:sysClr val="windowText" lastClr="000000"/>
              </a:solidFill>
            </a:rPr>
            <a:t>Lodoxamide</a:t>
          </a:r>
          <a:r>
            <a:rPr lang="en-US" dirty="0">
              <a:solidFill>
                <a:sysClr val="windowText" lastClr="000000"/>
              </a:solidFill>
            </a:rPr>
            <a:t> </a:t>
          </a:r>
        </a:p>
      </dgm:t>
    </dgm:pt>
    <dgm:pt modelId="{E3097E6C-21EA-4252-8028-9BAECA876A3F}" type="parTrans" cxnId="{448AC121-4EB9-44E1-8772-A4020CDB477B}">
      <dgm:prSet/>
      <dgm:spPr/>
      <dgm:t>
        <a:bodyPr/>
        <a:lstStyle/>
        <a:p>
          <a:endParaRPr lang="en-US"/>
        </a:p>
      </dgm:t>
    </dgm:pt>
    <dgm:pt modelId="{0D4C1B23-E19F-4FAA-8ACA-B4A7F84F8CAC}" type="sibTrans" cxnId="{448AC121-4EB9-44E1-8772-A4020CDB477B}">
      <dgm:prSet/>
      <dgm:spPr/>
      <dgm:t>
        <a:bodyPr/>
        <a:lstStyle/>
        <a:p>
          <a:endParaRPr lang="en-US"/>
        </a:p>
      </dgm:t>
    </dgm:pt>
    <dgm:pt modelId="{428534DF-B4E9-41CE-9C1B-66639D569E91}" type="pres">
      <dgm:prSet presAssocID="{5DD26927-BFB6-4601-890F-742AEE87B57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EDB07C47-7F0D-42D5-88C2-A4FA5C974F6F}" type="pres">
      <dgm:prSet presAssocID="{F57A0118-7752-4F93-BD1F-FACF1B86E50A}" presName="root" presStyleCnt="0">
        <dgm:presLayoutVars>
          <dgm:chMax/>
          <dgm:chPref val="4"/>
        </dgm:presLayoutVars>
      </dgm:prSet>
      <dgm:spPr/>
    </dgm:pt>
    <dgm:pt modelId="{2969C3A9-DB4E-4B90-B9C6-D6B85B72B79C}" type="pres">
      <dgm:prSet presAssocID="{F57A0118-7752-4F93-BD1F-FACF1B86E50A}" presName="rootComposite" presStyleCnt="0">
        <dgm:presLayoutVars/>
      </dgm:prSet>
      <dgm:spPr/>
    </dgm:pt>
    <dgm:pt modelId="{DB3177E0-7CC3-4AF9-898E-5B0ADE19BB56}" type="pres">
      <dgm:prSet presAssocID="{F57A0118-7752-4F93-BD1F-FACF1B86E50A}" presName="rootText" presStyleLbl="node0" presStyleIdx="0" presStyleCnt="1">
        <dgm:presLayoutVars>
          <dgm:chMax/>
          <dgm:chPref val="4"/>
        </dgm:presLayoutVars>
      </dgm:prSet>
      <dgm:spPr/>
    </dgm:pt>
    <dgm:pt modelId="{791A51FA-3B07-4596-9931-A6995BF125C7}" type="pres">
      <dgm:prSet presAssocID="{F57A0118-7752-4F93-BD1F-FACF1B86E50A}" presName="childShape" presStyleCnt="0">
        <dgm:presLayoutVars>
          <dgm:chMax val="0"/>
          <dgm:chPref val="0"/>
        </dgm:presLayoutVars>
      </dgm:prSet>
      <dgm:spPr/>
    </dgm:pt>
    <dgm:pt modelId="{F34867B9-30EC-44AD-91CF-68E5482331A8}" type="pres">
      <dgm:prSet presAssocID="{569F1E95-6271-4C83-A953-9BFF5EC4CB07}" presName="childComposite" presStyleCnt="0">
        <dgm:presLayoutVars>
          <dgm:chMax val="0"/>
          <dgm:chPref val="0"/>
        </dgm:presLayoutVars>
      </dgm:prSet>
      <dgm:spPr/>
    </dgm:pt>
    <dgm:pt modelId="{211037D2-EED7-4B77-AB04-0683B1B64124}" type="pres">
      <dgm:prSet presAssocID="{569F1E95-6271-4C83-A953-9BFF5EC4CB07}" presName="Image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E1FD333-E937-4FC5-A91C-D282091F699A}" type="pres">
      <dgm:prSet presAssocID="{569F1E95-6271-4C83-A953-9BFF5EC4CB07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</dgm:pt>
    <dgm:pt modelId="{781A9832-8E40-43F5-B0B3-57702A1C3F2E}" type="pres">
      <dgm:prSet presAssocID="{AF9A2203-DCF9-4A26-9BA9-1B3FEEE7C4A7}" presName="childComposite" presStyleCnt="0">
        <dgm:presLayoutVars>
          <dgm:chMax val="0"/>
          <dgm:chPref val="0"/>
        </dgm:presLayoutVars>
      </dgm:prSet>
      <dgm:spPr/>
    </dgm:pt>
    <dgm:pt modelId="{C0E814E0-BDA2-4606-8575-C15F3282F8E3}" type="pres">
      <dgm:prSet presAssocID="{AF9A2203-DCF9-4A26-9BA9-1B3FEEE7C4A7}" presName="Image" presStyleLbl="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5164FF3-C8A7-4354-BC3D-060B3566AAED}" type="pres">
      <dgm:prSet presAssocID="{AF9A2203-DCF9-4A26-9BA9-1B3FEEE7C4A7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0D61BDBA-3537-4D78-9CF0-599275D50A4E}" type="pres">
      <dgm:prSet presAssocID="{6D74285C-F161-435F-BD74-7D4177B937EA}" presName="childComposite" presStyleCnt="0">
        <dgm:presLayoutVars>
          <dgm:chMax val="0"/>
          <dgm:chPref val="0"/>
        </dgm:presLayoutVars>
      </dgm:prSet>
      <dgm:spPr/>
    </dgm:pt>
    <dgm:pt modelId="{0135D244-F4D8-4E08-B399-0EFB0043ACAC}" type="pres">
      <dgm:prSet presAssocID="{6D74285C-F161-435F-BD74-7D4177B937EA}" presName="Imag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1C832D86-142A-41CE-B493-8D8FF382D539}" type="pres">
      <dgm:prSet presAssocID="{6D74285C-F161-435F-BD74-7D4177B937EA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7C3401E-F801-4AD5-BB72-392C2954DF13}" type="presOf" srcId="{5DD26927-BFB6-4601-890F-742AEE87B578}" destId="{428534DF-B4E9-41CE-9C1B-66639D569E91}" srcOrd="0" destOrd="0" presId="urn:microsoft.com/office/officeart/2008/layout/PictureAccentList"/>
    <dgm:cxn modelId="{448AC121-4EB9-44E1-8772-A4020CDB477B}" srcId="{F57A0118-7752-4F93-BD1F-FACF1B86E50A}" destId="{6D74285C-F161-435F-BD74-7D4177B937EA}" srcOrd="2" destOrd="0" parTransId="{E3097E6C-21EA-4252-8028-9BAECA876A3F}" sibTransId="{0D4C1B23-E19F-4FAA-8ACA-B4A7F84F8CAC}"/>
    <dgm:cxn modelId="{8B2DDE23-863E-495A-BF39-253AE0ECC8DD}" srcId="{F57A0118-7752-4F93-BD1F-FACF1B86E50A}" destId="{569F1E95-6271-4C83-A953-9BFF5EC4CB07}" srcOrd="0" destOrd="0" parTransId="{6AD3DCA4-2685-473A-99F8-0CC5D4F348AF}" sibTransId="{21EA0CF8-E0D7-4616-8469-638B596E8FC3}"/>
    <dgm:cxn modelId="{3B27F52B-2DF0-45F6-8B50-6445E926895C}" srcId="{5DD26927-BFB6-4601-890F-742AEE87B578}" destId="{F57A0118-7752-4F93-BD1F-FACF1B86E50A}" srcOrd="0" destOrd="0" parTransId="{9568622B-1E8B-4BC6-9893-C3D536C41848}" sibTransId="{879536FD-65D9-4631-9253-2C06A29326A5}"/>
    <dgm:cxn modelId="{987F4372-EAB7-47CC-AB0F-5E8672A7A711}" type="presOf" srcId="{569F1E95-6271-4C83-A953-9BFF5EC4CB07}" destId="{5E1FD333-E937-4FC5-A91C-D282091F699A}" srcOrd="0" destOrd="0" presId="urn:microsoft.com/office/officeart/2008/layout/PictureAccentList"/>
    <dgm:cxn modelId="{0B90C855-9E5A-48FE-8EE7-2D81B3E90886}" type="presOf" srcId="{F57A0118-7752-4F93-BD1F-FACF1B86E50A}" destId="{DB3177E0-7CC3-4AF9-898E-5B0ADE19BB56}" srcOrd="0" destOrd="0" presId="urn:microsoft.com/office/officeart/2008/layout/PictureAccentList"/>
    <dgm:cxn modelId="{9CEAF39E-D2CA-44EF-BA3D-A3670363FBC7}" type="presOf" srcId="{AF9A2203-DCF9-4A26-9BA9-1B3FEEE7C4A7}" destId="{F5164FF3-C8A7-4354-BC3D-060B3566AAED}" srcOrd="0" destOrd="0" presId="urn:microsoft.com/office/officeart/2008/layout/PictureAccentList"/>
    <dgm:cxn modelId="{B8BAA8A8-2FD5-4633-BB90-0C985A045351}" srcId="{F57A0118-7752-4F93-BD1F-FACF1B86E50A}" destId="{AF9A2203-DCF9-4A26-9BA9-1B3FEEE7C4A7}" srcOrd="1" destOrd="0" parTransId="{F07333BF-D0CC-4C45-B9F4-61E7C302E671}" sibTransId="{8A745B86-9A67-4D4C-9926-A055D6E929F1}"/>
    <dgm:cxn modelId="{11567ED2-7783-4F20-B241-E9A37F7D5A3A}" type="presOf" srcId="{6D74285C-F161-435F-BD74-7D4177B937EA}" destId="{1C832D86-142A-41CE-B493-8D8FF382D539}" srcOrd="0" destOrd="0" presId="urn:microsoft.com/office/officeart/2008/layout/PictureAccentList"/>
    <dgm:cxn modelId="{4B1434C9-885A-4C87-83C3-91D9B5BFED69}" type="presParOf" srcId="{428534DF-B4E9-41CE-9C1B-66639D569E91}" destId="{EDB07C47-7F0D-42D5-88C2-A4FA5C974F6F}" srcOrd="0" destOrd="0" presId="urn:microsoft.com/office/officeart/2008/layout/PictureAccentList"/>
    <dgm:cxn modelId="{DB67AFDF-77D7-4483-AEA0-18710CF35E9E}" type="presParOf" srcId="{EDB07C47-7F0D-42D5-88C2-A4FA5C974F6F}" destId="{2969C3A9-DB4E-4B90-B9C6-D6B85B72B79C}" srcOrd="0" destOrd="0" presId="urn:microsoft.com/office/officeart/2008/layout/PictureAccentList"/>
    <dgm:cxn modelId="{16C7CE6F-1B9A-41CE-8AA5-173E7C604774}" type="presParOf" srcId="{2969C3A9-DB4E-4B90-B9C6-D6B85B72B79C}" destId="{DB3177E0-7CC3-4AF9-898E-5B0ADE19BB56}" srcOrd="0" destOrd="0" presId="urn:microsoft.com/office/officeart/2008/layout/PictureAccentList"/>
    <dgm:cxn modelId="{F83607C9-4507-4568-ADBC-56D6D4BE140B}" type="presParOf" srcId="{EDB07C47-7F0D-42D5-88C2-A4FA5C974F6F}" destId="{791A51FA-3B07-4596-9931-A6995BF125C7}" srcOrd="1" destOrd="0" presId="urn:microsoft.com/office/officeart/2008/layout/PictureAccentList"/>
    <dgm:cxn modelId="{4BC33886-3C67-49E0-BE88-9DBBA4C49BE6}" type="presParOf" srcId="{791A51FA-3B07-4596-9931-A6995BF125C7}" destId="{F34867B9-30EC-44AD-91CF-68E5482331A8}" srcOrd="0" destOrd="0" presId="urn:microsoft.com/office/officeart/2008/layout/PictureAccentList"/>
    <dgm:cxn modelId="{D9532A95-5BB8-4372-9F66-5FBBF652E22A}" type="presParOf" srcId="{F34867B9-30EC-44AD-91CF-68E5482331A8}" destId="{211037D2-EED7-4B77-AB04-0683B1B64124}" srcOrd="0" destOrd="0" presId="urn:microsoft.com/office/officeart/2008/layout/PictureAccentList"/>
    <dgm:cxn modelId="{E310BBAE-224B-4707-88E8-DAAEDC1872FC}" type="presParOf" srcId="{F34867B9-30EC-44AD-91CF-68E5482331A8}" destId="{5E1FD333-E937-4FC5-A91C-D282091F699A}" srcOrd="1" destOrd="0" presId="urn:microsoft.com/office/officeart/2008/layout/PictureAccentList"/>
    <dgm:cxn modelId="{5E7802B8-ED5C-486C-A30A-7C5765CD7498}" type="presParOf" srcId="{791A51FA-3B07-4596-9931-A6995BF125C7}" destId="{781A9832-8E40-43F5-B0B3-57702A1C3F2E}" srcOrd="1" destOrd="0" presId="urn:microsoft.com/office/officeart/2008/layout/PictureAccentList"/>
    <dgm:cxn modelId="{BCCF6C56-4965-4E12-BF88-40FFF861774E}" type="presParOf" srcId="{781A9832-8E40-43F5-B0B3-57702A1C3F2E}" destId="{C0E814E0-BDA2-4606-8575-C15F3282F8E3}" srcOrd="0" destOrd="0" presId="urn:microsoft.com/office/officeart/2008/layout/PictureAccentList"/>
    <dgm:cxn modelId="{C0015FC2-C7D5-4539-866B-7E88182589EE}" type="presParOf" srcId="{781A9832-8E40-43F5-B0B3-57702A1C3F2E}" destId="{F5164FF3-C8A7-4354-BC3D-060B3566AAED}" srcOrd="1" destOrd="0" presId="urn:microsoft.com/office/officeart/2008/layout/PictureAccentList"/>
    <dgm:cxn modelId="{1642BFE0-D00B-4BF3-AEB7-4C77309BFCEA}" type="presParOf" srcId="{791A51FA-3B07-4596-9931-A6995BF125C7}" destId="{0D61BDBA-3537-4D78-9CF0-599275D50A4E}" srcOrd="2" destOrd="0" presId="urn:microsoft.com/office/officeart/2008/layout/PictureAccentList"/>
    <dgm:cxn modelId="{FA4C4002-C60D-4323-9636-98C02F8A09B6}" type="presParOf" srcId="{0D61BDBA-3537-4D78-9CF0-599275D50A4E}" destId="{0135D244-F4D8-4E08-B399-0EFB0043ACAC}" srcOrd="0" destOrd="0" presId="urn:microsoft.com/office/officeart/2008/layout/PictureAccentList"/>
    <dgm:cxn modelId="{7E79CE32-82DE-48A2-AB11-164B25ECC475}" type="presParOf" srcId="{0D61BDBA-3537-4D78-9CF0-599275D50A4E}" destId="{1C832D86-142A-41CE-B493-8D8FF382D539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329ABB5-C270-4013-9501-33DE60C6FB7A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9B0EE001-0768-4EF5-AEB6-2630CEB278DB}">
      <dgm:prSet phldrT="[Text]" custT="1"/>
      <dgm:spPr/>
      <dgm:t>
        <a:bodyPr/>
        <a:lstStyle/>
        <a:p>
          <a:r>
            <a:rPr lang="en-US" sz="2400" dirty="0"/>
            <a:t>Increase blood osmolality</a:t>
          </a:r>
        </a:p>
      </dgm:t>
    </dgm:pt>
    <dgm:pt modelId="{5D40418A-EAB1-48F9-9757-39A780451F04}" type="parTrans" cxnId="{DFD3E46E-0BDC-4603-8CFF-F8769A86B2E1}">
      <dgm:prSet/>
      <dgm:spPr/>
      <dgm:t>
        <a:bodyPr/>
        <a:lstStyle/>
        <a:p>
          <a:endParaRPr lang="en-US"/>
        </a:p>
      </dgm:t>
    </dgm:pt>
    <dgm:pt modelId="{3FCDCDFB-4BCA-47BD-A5F0-3B1319DA5521}" type="sibTrans" cxnId="{DFD3E46E-0BDC-4603-8CFF-F8769A86B2E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2AF0F34A-5840-4AD1-BFDD-963D02EBCABE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Osmotic gradient between blood and vitreous</a:t>
          </a:r>
        </a:p>
      </dgm:t>
    </dgm:pt>
    <dgm:pt modelId="{BC4BAFF1-5965-482C-8700-6431C48ED383}" type="parTrans" cxnId="{3F2B352D-2049-41A8-A6A7-391F30D09BDA}">
      <dgm:prSet/>
      <dgm:spPr/>
      <dgm:t>
        <a:bodyPr/>
        <a:lstStyle/>
        <a:p>
          <a:endParaRPr lang="en-US"/>
        </a:p>
      </dgm:t>
    </dgm:pt>
    <dgm:pt modelId="{9DB64B72-5933-4805-A5C1-7CCB82FE841A}" type="sibTrans" cxnId="{3F2B352D-2049-41A8-A6A7-391F30D09BDA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25E20948-E814-489B-A617-0D76A4C592E8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400" dirty="0"/>
            <a:t>Water is drawn out of vitreous</a:t>
          </a:r>
        </a:p>
      </dgm:t>
    </dgm:pt>
    <dgm:pt modelId="{20458FCF-B7A6-4AE8-A59C-B97C92D92BD2}" type="parTrans" cxnId="{DA6B364D-2D7C-4621-901F-600D187452F4}">
      <dgm:prSet/>
      <dgm:spPr/>
      <dgm:t>
        <a:bodyPr/>
        <a:lstStyle/>
        <a:p>
          <a:endParaRPr lang="en-US"/>
        </a:p>
      </dgm:t>
    </dgm:pt>
    <dgm:pt modelId="{07CCB2FF-97A7-413C-872C-F081E3523418}" type="sibTrans" cxnId="{DA6B364D-2D7C-4621-901F-600D187452F4}">
      <dgm:prSet/>
      <dgm:spPr/>
      <dgm:t>
        <a:bodyPr/>
        <a:lstStyle/>
        <a:p>
          <a:endParaRPr lang="en-US"/>
        </a:p>
      </dgm:t>
    </dgm:pt>
    <dgm:pt modelId="{CF92D6C8-EC69-4DC6-A2F7-8DFE812F5953}" type="pres">
      <dgm:prSet presAssocID="{7329ABB5-C270-4013-9501-33DE60C6FB7A}" presName="linearFlow" presStyleCnt="0">
        <dgm:presLayoutVars>
          <dgm:resizeHandles val="exact"/>
        </dgm:presLayoutVars>
      </dgm:prSet>
      <dgm:spPr/>
    </dgm:pt>
    <dgm:pt modelId="{ADC4439F-DF25-45FD-BDAB-085D454C680A}" type="pres">
      <dgm:prSet presAssocID="{9B0EE001-0768-4EF5-AEB6-2630CEB278DB}" presName="node" presStyleLbl="node1" presStyleIdx="0" presStyleCnt="3" custScaleX="171964" custLinFactNeighborY="-20900">
        <dgm:presLayoutVars>
          <dgm:bulletEnabled val="1"/>
        </dgm:presLayoutVars>
      </dgm:prSet>
      <dgm:spPr/>
    </dgm:pt>
    <dgm:pt modelId="{8F3C5456-211B-41AA-9FE2-39C602593E9A}" type="pres">
      <dgm:prSet presAssocID="{3FCDCDFB-4BCA-47BD-A5F0-3B1319DA5521}" presName="sibTrans" presStyleLbl="sibTrans2D1" presStyleIdx="0" presStyleCnt="2"/>
      <dgm:spPr/>
    </dgm:pt>
    <dgm:pt modelId="{B5651761-4922-402E-A02B-CA7D58878644}" type="pres">
      <dgm:prSet presAssocID="{3FCDCDFB-4BCA-47BD-A5F0-3B1319DA5521}" presName="connectorText" presStyleLbl="sibTrans2D1" presStyleIdx="0" presStyleCnt="2"/>
      <dgm:spPr/>
    </dgm:pt>
    <dgm:pt modelId="{BD38D02D-ACCD-42B6-9C0C-66388905D750}" type="pres">
      <dgm:prSet presAssocID="{2AF0F34A-5840-4AD1-BFDD-963D02EBCABE}" presName="node" presStyleLbl="node1" presStyleIdx="1" presStyleCnt="3" custScaleX="155460">
        <dgm:presLayoutVars>
          <dgm:bulletEnabled val="1"/>
        </dgm:presLayoutVars>
      </dgm:prSet>
      <dgm:spPr/>
    </dgm:pt>
    <dgm:pt modelId="{69874E10-E07C-4B46-9994-C1D38C115FC6}" type="pres">
      <dgm:prSet presAssocID="{9DB64B72-5933-4805-A5C1-7CCB82FE841A}" presName="sibTrans" presStyleLbl="sibTrans2D1" presStyleIdx="1" presStyleCnt="2"/>
      <dgm:spPr/>
    </dgm:pt>
    <dgm:pt modelId="{ECBABB58-B81A-4BDD-8DBB-236D2CB4D35B}" type="pres">
      <dgm:prSet presAssocID="{9DB64B72-5933-4805-A5C1-7CCB82FE841A}" presName="connectorText" presStyleLbl="sibTrans2D1" presStyleIdx="1" presStyleCnt="2"/>
      <dgm:spPr/>
    </dgm:pt>
    <dgm:pt modelId="{5101A666-AF79-4B06-A09E-AD24D9342866}" type="pres">
      <dgm:prSet presAssocID="{25E20948-E814-489B-A617-0D76A4C592E8}" presName="node" presStyleLbl="node1" presStyleIdx="2" presStyleCnt="3" custScaleX="174585">
        <dgm:presLayoutVars>
          <dgm:bulletEnabled val="1"/>
        </dgm:presLayoutVars>
      </dgm:prSet>
      <dgm:spPr/>
    </dgm:pt>
  </dgm:ptLst>
  <dgm:cxnLst>
    <dgm:cxn modelId="{3F2B352D-2049-41A8-A6A7-391F30D09BDA}" srcId="{7329ABB5-C270-4013-9501-33DE60C6FB7A}" destId="{2AF0F34A-5840-4AD1-BFDD-963D02EBCABE}" srcOrd="1" destOrd="0" parTransId="{BC4BAFF1-5965-482C-8700-6431C48ED383}" sibTransId="{9DB64B72-5933-4805-A5C1-7CCB82FE841A}"/>
    <dgm:cxn modelId="{26ADC63A-5662-4CE0-B7C2-662C617236AC}" type="presOf" srcId="{9DB64B72-5933-4805-A5C1-7CCB82FE841A}" destId="{ECBABB58-B81A-4BDD-8DBB-236D2CB4D35B}" srcOrd="1" destOrd="0" presId="urn:microsoft.com/office/officeart/2005/8/layout/process2"/>
    <dgm:cxn modelId="{A1068665-09C7-45E0-B397-3FC49EE0BE73}" type="presOf" srcId="{9B0EE001-0768-4EF5-AEB6-2630CEB278DB}" destId="{ADC4439F-DF25-45FD-BDAB-085D454C680A}" srcOrd="0" destOrd="0" presId="urn:microsoft.com/office/officeart/2005/8/layout/process2"/>
    <dgm:cxn modelId="{DA6B364D-2D7C-4621-901F-600D187452F4}" srcId="{7329ABB5-C270-4013-9501-33DE60C6FB7A}" destId="{25E20948-E814-489B-A617-0D76A4C592E8}" srcOrd="2" destOrd="0" parTransId="{20458FCF-B7A6-4AE8-A59C-B97C92D92BD2}" sibTransId="{07CCB2FF-97A7-413C-872C-F081E3523418}"/>
    <dgm:cxn modelId="{DFD3E46E-0BDC-4603-8CFF-F8769A86B2E1}" srcId="{7329ABB5-C270-4013-9501-33DE60C6FB7A}" destId="{9B0EE001-0768-4EF5-AEB6-2630CEB278DB}" srcOrd="0" destOrd="0" parTransId="{5D40418A-EAB1-48F9-9757-39A780451F04}" sibTransId="{3FCDCDFB-4BCA-47BD-A5F0-3B1319DA5521}"/>
    <dgm:cxn modelId="{4FECA353-64EF-4D3C-AD6D-5B107D0DF1E6}" type="presOf" srcId="{3FCDCDFB-4BCA-47BD-A5F0-3B1319DA5521}" destId="{B5651761-4922-402E-A02B-CA7D58878644}" srcOrd="1" destOrd="0" presId="urn:microsoft.com/office/officeart/2005/8/layout/process2"/>
    <dgm:cxn modelId="{8614E194-A483-451A-8BEC-DACFFD4DE8F7}" type="presOf" srcId="{7329ABB5-C270-4013-9501-33DE60C6FB7A}" destId="{CF92D6C8-EC69-4DC6-A2F7-8DFE812F5953}" srcOrd="0" destOrd="0" presId="urn:microsoft.com/office/officeart/2005/8/layout/process2"/>
    <dgm:cxn modelId="{6EF833AB-DD38-4DCA-BF4C-6D46753D4331}" type="presOf" srcId="{9DB64B72-5933-4805-A5C1-7CCB82FE841A}" destId="{69874E10-E07C-4B46-9994-C1D38C115FC6}" srcOrd="0" destOrd="0" presId="urn:microsoft.com/office/officeart/2005/8/layout/process2"/>
    <dgm:cxn modelId="{B7BCBBB3-2D40-4893-9509-CC2D36F5A80C}" type="presOf" srcId="{3FCDCDFB-4BCA-47BD-A5F0-3B1319DA5521}" destId="{8F3C5456-211B-41AA-9FE2-39C602593E9A}" srcOrd="0" destOrd="0" presId="urn:microsoft.com/office/officeart/2005/8/layout/process2"/>
    <dgm:cxn modelId="{84DE39E4-D48E-4748-8F10-2015C87FB710}" type="presOf" srcId="{25E20948-E814-489B-A617-0D76A4C592E8}" destId="{5101A666-AF79-4B06-A09E-AD24D9342866}" srcOrd="0" destOrd="0" presId="urn:microsoft.com/office/officeart/2005/8/layout/process2"/>
    <dgm:cxn modelId="{13C176F0-EB36-4448-99FD-D746DEA34509}" type="presOf" srcId="{2AF0F34A-5840-4AD1-BFDD-963D02EBCABE}" destId="{BD38D02D-ACCD-42B6-9C0C-66388905D750}" srcOrd="0" destOrd="0" presId="urn:microsoft.com/office/officeart/2005/8/layout/process2"/>
    <dgm:cxn modelId="{F2B235E9-2916-4654-A240-5EB9969B3D9D}" type="presParOf" srcId="{CF92D6C8-EC69-4DC6-A2F7-8DFE812F5953}" destId="{ADC4439F-DF25-45FD-BDAB-085D454C680A}" srcOrd="0" destOrd="0" presId="urn:microsoft.com/office/officeart/2005/8/layout/process2"/>
    <dgm:cxn modelId="{BC6E3465-9521-46E9-842B-10225612C326}" type="presParOf" srcId="{CF92D6C8-EC69-4DC6-A2F7-8DFE812F5953}" destId="{8F3C5456-211B-41AA-9FE2-39C602593E9A}" srcOrd="1" destOrd="0" presId="urn:microsoft.com/office/officeart/2005/8/layout/process2"/>
    <dgm:cxn modelId="{52B61983-1D1B-44BC-8B16-026103004051}" type="presParOf" srcId="{8F3C5456-211B-41AA-9FE2-39C602593E9A}" destId="{B5651761-4922-402E-A02B-CA7D58878644}" srcOrd="0" destOrd="0" presId="urn:microsoft.com/office/officeart/2005/8/layout/process2"/>
    <dgm:cxn modelId="{B1DF3416-1CA9-428A-9E98-01E0FC15FDF5}" type="presParOf" srcId="{CF92D6C8-EC69-4DC6-A2F7-8DFE812F5953}" destId="{BD38D02D-ACCD-42B6-9C0C-66388905D750}" srcOrd="2" destOrd="0" presId="urn:microsoft.com/office/officeart/2005/8/layout/process2"/>
    <dgm:cxn modelId="{FB05BC7D-E931-4B37-8FFC-1FF895AB7352}" type="presParOf" srcId="{CF92D6C8-EC69-4DC6-A2F7-8DFE812F5953}" destId="{69874E10-E07C-4B46-9994-C1D38C115FC6}" srcOrd="3" destOrd="0" presId="urn:microsoft.com/office/officeart/2005/8/layout/process2"/>
    <dgm:cxn modelId="{22829C75-6C19-4E2E-AC4A-5C6C2FDCCE90}" type="presParOf" srcId="{69874E10-E07C-4B46-9994-C1D38C115FC6}" destId="{ECBABB58-B81A-4BDD-8DBB-236D2CB4D35B}" srcOrd="0" destOrd="0" presId="urn:microsoft.com/office/officeart/2005/8/layout/process2"/>
    <dgm:cxn modelId="{1758A638-A84A-4B9C-9125-1654342EC357}" type="presParOf" srcId="{CF92D6C8-EC69-4DC6-A2F7-8DFE812F5953}" destId="{5101A666-AF79-4B06-A09E-AD24D9342866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39769-C2DF-4876-8A24-2F40077465ED}">
      <dsp:nvSpPr>
        <dsp:cNvPr id="0" name=""/>
        <dsp:cNvSpPr/>
      </dsp:nvSpPr>
      <dsp:spPr>
        <a:xfrm>
          <a:off x="2032000" y="0"/>
          <a:ext cx="2032000" cy="2032000"/>
        </a:xfrm>
        <a:prstGeom prst="triangle">
          <a:avLst/>
        </a:prstGeom>
        <a:solidFill>
          <a:schemeClr val="accent3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</a:rPr>
            <a:t>VISUAL FIELD LOSS</a:t>
          </a:r>
        </a:p>
      </dsp:txBody>
      <dsp:txXfrm>
        <a:off x="2540000" y="1016000"/>
        <a:ext cx="1016000" cy="1016000"/>
      </dsp:txXfrm>
    </dsp:sp>
    <dsp:sp modelId="{799197AB-0AD0-4AB7-ABD3-F5962B004A06}">
      <dsp:nvSpPr>
        <dsp:cNvPr id="0" name=""/>
        <dsp:cNvSpPr/>
      </dsp:nvSpPr>
      <dsp:spPr>
        <a:xfrm>
          <a:off x="1016000" y="2032000"/>
          <a:ext cx="2032000" cy="2032000"/>
        </a:xfrm>
        <a:prstGeom prst="triangle">
          <a:avLst/>
        </a:prstGeom>
        <a:solidFill>
          <a:srgbClr val="00B050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</a:rPr>
            <a:t>OPTIC NERVE DAMAGE</a:t>
          </a:r>
        </a:p>
      </dsp:txBody>
      <dsp:txXfrm>
        <a:off x="1524000" y="3048000"/>
        <a:ext cx="1016000" cy="1016000"/>
      </dsp:txXfrm>
    </dsp:sp>
    <dsp:sp modelId="{A966DB0F-36F7-4C05-BAE3-19101E87BF56}">
      <dsp:nvSpPr>
        <dsp:cNvPr id="0" name=""/>
        <dsp:cNvSpPr/>
      </dsp:nvSpPr>
      <dsp:spPr>
        <a:xfrm rot="10800000">
          <a:off x="2032000" y="2032000"/>
          <a:ext cx="2032000" cy="2032000"/>
        </a:xfrm>
        <a:prstGeom prst="triangle">
          <a:avLst/>
        </a:prstGeom>
        <a:solidFill>
          <a:schemeClr val="accent1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GLAUCOMA</a:t>
          </a:r>
        </a:p>
      </dsp:txBody>
      <dsp:txXfrm rot="10800000">
        <a:off x="2540000" y="2032000"/>
        <a:ext cx="1016000" cy="1016000"/>
      </dsp:txXfrm>
    </dsp:sp>
    <dsp:sp modelId="{78B8E910-647D-46F3-AC3B-81BA3EA6FA3C}">
      <dsp:nvSpPr>
        <dsp:cNvPr id="0" name=""/>
        <dsp:cNvSpPr/>
      </dsp:nvSpPr>
      <dsp:spPr>
        <a:xfrm>
          <a:off x="3048000" y="2032000"/>
          <a:ext cx="2032000" cy="2032000"/>
        </a:xfrm>
        <a:prstGeom prst="triangle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</a:rPr>
            <a:t>INCREASE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</a:rPr>
            <a:t>IOP</a:t>
          </a:r>
        </a:p>
      </dsp:txBody>
      <dsp:txXfrm>
        <a:off x="3556000" y="3048000"/>
        <a:ext cx="1016000" cy="1016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0FB81-399B-4011-9044-D2FE556BC0D5}">
      <dsp:nvSpPr>
        <dsp:cNvPr id="0" name=""/>
        <dsp:cNvSpPr/>
      </dsp:nvSpPr>
      <dsp:spPr>
        <a:xfrm>
          <a:off x="858924" y="884"/>
          <a:ext cx="4454351" cy="673651"/>
        </a:xfrm>
        <a:prstGeom prst="roundRect">
          <a:avLst>
            <a:gd name="adj" fmla="val 10000"/>
          </a:avLst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Non selective </a:t>
          </a:r>
          <a:r>
            <a:rPr lang="el-GR" sz="2800" b="1" kern="1200" dirty="0">
              <a:solidFill>
                <a:schemeClr val="bg1"/>
              </a:solidFill>
              <a:latin typeface="Calibri" panose="020F0502020204030204" pitchFamily="34" charset="0"/>
            </a:rPr>
            <a:t>β</a:t>
          </a:r>
          <a:r>
            <a:rPr lang="en-US" sz="2800" b="1" kern="1200" baseline="-25000" dirty="0">
              <a:solidFill>
                <a:schemeClr val="bg1"/>
              </a:solidFill>
              <a:latin typeface="Calibri" panose="020F0502020204030204" pitchFamily="34" charset="0"/>
            </a:rPr>
            <a:t>1</a:t>
          </a:r>
          <a:r>
            <a:rPr lang="en-US" sz="2800" b="1" kern="1200" dirty="0">
              <a:solidFill>
                <a:schemeClr val="bg1"/>
              </a:solidFill>
              <a:latin typeface="Calibri" panose="020F0502020204030204" pitchFamily="34" charset="0"/>
            </a:rPr>
            <a:t> &amp; </a:t>
          </a:r>
          <a:r>
            <a:rPr lang="el-GR" sz="2800" b="1" kern="1200" dirty="0">
              <a:solidFill>
                <a:schemeClr val="bg1"/>
              </a:solidFill>
              <a:latin typeface="Calibri" panose="020F0502020204030204" pitchFamily="34" charset="0"/>
            </a:rPr>
            <a:t>β</a:t>
          </a:r>
          <a:r>
            <a:rPr lang="en-US" sz="2800" b="1" kern="1200" baseline="-25000" dirty="0">
              <a:solidFill>
                <a:schemeClr val="bg1"/>
              </a:solidFill>
              <a:latin typeface="Calibri" panose="020F0502020204030204" pitchFamily="34" charset="0"/>
            </a:rPr>
            <a:t>2</a:t>
          </a:r>
          <a:endParaRPr lang="en-US" sz="2800" b="1" kern="1200" baseline="-25000" dirty="0">
            <a:solidFill>
              <a:schemeClr val="bg1"/>
            </a:solidFill>
          </a:endParaRPr>
        </a:p>
      </dsp:txBody>
      <dsp:txXfrm>
        <a:off x="878655" y="20615"/>
        <a:ext cx="4414889" cy="634189"/>
      </dsp:txXfrm>
    </dsp:sp>
    <dsp:sp modelId="{A0681B23-BF50-42AB-91D6-DB24DC25354D}">
      <dsp:nvSpPr>
        <dsp:cNvPr id="0" name=""/>
        <dsp:cNvSpPr/>
      </dsp:nvSpPr>
      <dsp:spPr>
        <a:xfrm>
          <a:off x="858924" y="795793"/>
          <a:ext cx="673651" cy="6736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25B092-7F6C-471F-A2C6-F040D673051F}">
      <dsp:nvSpPr>
        <dsp:cNvPr id="0" name=""/>
        <dsp:cNvSpPr/>
      </dsp:nvSpPr>
      <dsp:spPr>
        <a:xfrm>
          <a:off x="1572995" y="795793"/>
          <a:ext cx="3740280" cy="673651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</a:rPr>
            <a:t>Timolol</a:t>
          </a:r>
          <a:r>
            <a:rPr lang="en-US" sz="2400" kern="1200" dirty="0">
              <a:solidFill>
                <a:schemeClr val="bg1"/>
              </a:solidFill>
            </a:rPr>
            <a:t> </a:t>
          </a:r>
        </a:p>
      </dsp:txBody>
      <dsp:txXfrm>
        <a:off x="1605886" y="828684"/>
        <a:ext cx="3674498" cy="607869"/>
      </dsp:txXfrm>
    </dsp:sp>
    <dsp:sp modelId="{A7BA3BCF-5B79-44E0-828A-11DBB86001DF}">
      <dsp:nvSpPr>
        <dsp:cNvPr id="0" name=""/>
        <dsp:cNvSpPr/>
      </dsp:nvSpPr>
      <dsp:spPr>
        <a:xfrm>
          <a:off x="858924" y="1550283"/>
          <a:ext cx="673651" cy="6736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CBA9E-F474-4C31-A84F-BD2D2E046DF5}">
      <dsp:nvSpPr>
        <dsp:cNvPr id="0" name=""/>
        <dsp:cNvSpPr/>
      </dsp:nvSpPr>
      <dsp:spPr>
        <a:xfrm>
          <a:off x="1572995" y="1550283"/>
          <a:ext cx="3740280" cy="673651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</a:rPr>
            <a:t>Levobunolol</a:t>
          </a:r>
          <a:r>
            <a:rPr lang="en-US" sz="1700" kern="1200" dirty="0">
              <a:solidFill>
                <a:schemeClr val="bg1"/>
              </a:solidFill>
            </a:rPr>
            <a:t> </a:t>
          </a:r>
        </a:p>
      </dsp:txBody>
      <dsp:txXfrm>
        <a:off x="1605886" y="1583174"/>
        <a:ext cx="3674498" cy="607869"/>
      </dsp:txXfrm>
    </dsp:sp>
    <dsp:sp modelId="{3A1A3D57-5566-4AFE-B40A-E64D62A21B5A}">
      <dsp:nvSpPr>
        <dsp:cNvPr id="0" name=""/>
        <dsp:cNvSpPr/>
      </dsp:nvSpPr>
      <dsp:spPr>
        <a:xfrm>
          <a:off x="858924" y="2304773"/>
          <a:ext cx="673651" cy="6736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F3476-2AF7-4BF6-A8FB-24786C404D88}">
      <dsp:nvSpPr>
        <dsp:cNvPr id="0" name=""/>
        <dsp:cNvSpPr/>
      </dsp:nvSpPr>
      <dsp:spPr>
        <a:xfrm>
          <a:off x="1572995" y="2304773"/>
          <a:ext cx="3740280" cy="673651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</a:rPr>
            <a:t>Metipranolol</a:t>
          </a:r>
          <a:r>
            <a:rPr lang="en-US" sz="2400" kern="1200" dirty="0">
              <a:solidFill>
                <a:schemeClr val="bg1"/>
              </a:solidFill>
            </a:rPr>
            <a:t> </a:t>
          </a:r>
        </a:p>
      </dsp:txBody>
      <dsp:txXfrm>
        <a:off x="1605886" y="2337664"/>
        <a:ext cx="3674498" cy="607869"/>
      </dsp:txXfrm>
    </dsp:sp>
    <dsp:sp modelId="{32446B9E-984D-4163-A92A-FE95BF79DD32}">
      <dsp:nvSpPr>
        <dsp:cNvPr id="0" name=""/>
        <dsp:cNvSpPr/>
      </dsp:nvSpPr>
      <dsp:spPr>
        <a:xfrm>
          <a:off x="858924" y="3059263"/>
          <a:ext cx="673651" cy="6736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DA8BAB-D9CF-467F-AEBC-420EA0AF73F0}">
      <dsp:nvSpPr>
        <dsp:cNvPr id="0" name=""/>
        <dsp:cNvSpPr/>
      </dsp:nvSpPr>
      <dsp:spPr>
        <a:xfrm>
          <a:off x="1572995" y="3059263"/>
          <a:ext cx="3740280" cy="673651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</a:rPr>
            <a:t>Carteolol</a:t>
          </a:r>
          <a:r>
            <a:rPr lang="en-US" sz="2400" kern="1200" dirty="0">
              <a:solidFill>
                <a:schemeClr val="bg1"/>
              </a:solidFill>
            </a:rPr>
            <a:t> </a:t>
          </a:r>
        </a:p>
      </dsp:txBody>
      <dsp:txXfrm>
        <a:off x="1605886" y="3092154"/>
        <a:ext cx="3674498" cy="6078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0FB81-399B-4011-9044-D2FE556BC0D5}">
      <dsp:nvSpPr>
        <dsp:cNvPr id="0" name=""/>
        <dsp:cNvSpPr/>
      </dsp:nvSpPr>
      <dsp:spPr>
        <a:xfrm>
          <a:off x="153575" y="28430"/>
          <a:ext cx="4318188" cy="751122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Selective </a:t>
          </a:r>
          <a:r>
            <a:rPr lang="el-GR" sz="2800" b="1" kern="1200" dirty="0">
              <a:solidFill>
                <a:schemeClr val="bg1"/>
              </a:solidFill>
              <a:latin typeface="Calibri" panose="020F0502020204030204" pitchFamily="34" charset="0"/>
            </a:rPr>
            <a:t>β</a:t>
          </a:r>
          <a:r>
            <a:rPr lang="en-US" sz="2800" b="1" kern="1200" baseline="-25000" dirty="0">
              <a:solidFill>
                <a:schemeClr val="bg1"/>
              </a:solidFill>
              <a:latin typeface="Calibri" panose="020F0502020204030204" pitchFamily="34" charset="0"/>
            </a:rPr>
            <a:t>1</a:t>
          </a:r>
          <a:r>
            <a:rPr lang="en-US" sz="2800" b="1" kern="1200" dirty="0">
              <a:solidFill>
                <a:schemeClr val="bg1"/>
              </a:solidFill>
              <a:latin typeface="Calibri" panose="020F0502020204030204" pitchFamily="34" charset="0"/>
            </a:rPr>
            <a:t> blockers</a:t>
          </a:r>
          <a:endParaRPr lang="en-US" sz="2800" b="1" kern="1200" baseline="-25000" dirty="0">
            <a:solidFill>
              <a:schemeClr val="bg1"/>
            </a:solidFill>
          </a:endParaRPr>
        </a:p>
      </dsp:txBody>
      <dsp:txXfrm>
        <a:off x="175575" y="50430"/>
        <a:ext cx="4274188" cy="707122"/>
      </dsp:txXfrm>
    </dsp:sp>
    <dsp:sp modelId="{A0681B23-BF50-42AB-91D6-DB24DC25354D}">
      <dsp:nvSpPr>
        <dsp:cNvPr id="0" name=""/>
        <dsp:cNvSpPr/>
      </dsp:nvSpPr>
      <dsp:spPr>
        <a:xfrm>
          <a:off x="153575" y="909122"/>
          <a:ext cx="871463" cy="8714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25B092-7F6C-471F-A2C6-F040D673051F}">
      <dsp:nvSpPr>
        <dsp:cNvPr id="0" name=""/>
        <dsp:cNvSpPr/>
      </dsp:nvSpPr>
      <dsp:spPr>
        <a:xfrm>
          <a:off x="1077326" y="909122"/>
          <a:ext cx="3394437" cy="871463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Betaxolol</a:t>
          </a:r>
          <a:r>
            <a:rPr lang="en-US" sz="2800" kern="1200" dirty="0">
              <a:solidFill>
                <a:schemeClr val="bg1"/>
              </a:solidFill>
            </a:rPr>
            <a:t>  </a:t>
          </a:r>
        </a:p>
      </dsp:txBody>
      <dsp:txXfrm>
        <a:off x="1119875" y="951671"/>
        <a:ext cx="3309339" cy="786365"/>
      </dsp:txXfrm>
    </dsp:sp>
    <dsp:sp modelId="{A7BA3BCF-5B79-44E0-828A-11DBB86001DF}">
      <dsp:nvSpPr>
        <dsp:cNvPr id="0" name=""/>
        <dsp:cNvSpPr/>
      </dsp:nvSpPr>
      <dsp:spPr>
        <a:xfrm>
          <a:off x="153575" y="1885161"/>
          <a:ext cx="871463" cy="8714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000" r="-66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CBA9E-F474-4C31-A84F-BD2D2E046DF5}">
      <dsp:nvSpPr>
        <dsp:cNvPr id="0" name=""/>
        <dsp:cNvSpPr/>
      </dsp:nvSpPr>
      <dsp:spPr>
        <a:xfrm>
          <a:off x="1077326" y="1885161"/>
          <a:ext cx="3394437" cy="871463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</a:rPr>
            <a:t>Pindolol</a:t>
          </a:r>
          <a:r>
            <a:rPr lang="en-US" sz="2800" kern="1200" dirty="0">
              <a:solidFill>
                <a:schemeClr val="bg1"/>
              </a:solidFill>
            </a:rPr>
            <a:t> </a:t>
          </a:r>
        </a:p>
      </dsp:txBody>
      <dsp:txXfrm>
        <a:off x="1119875" y="1927710"/>
        <a:ext cx="3309339" cy="786365"/>
      </dsp:txXfrm>
    </dsp:sp>
    <dsp:sp modelId="{3A1A3D57-5566-4AFE-B40A-E64D62A21B5A}">
      <dsp:nvSpPr>
        <dsp:cNvPr id="0" name=""/>
        <dsp:cNvSpPr/>
      </dsp:nvSpPr>
      <dsp:spPr>
        <a:xfrm>
          <a:off x="153575" y="2861200"/>
          <a:ext cx="871463" cy="871463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F3476-2AF7-4BF6-A8FB-24786C404D88}">
      <dsp:nvSpPr>
        <dsp:cNvPr id="0" name=""/>
        <dsp:cNvSpPr/>
      </dsp:nvSpPr>
      <dsp:spPr>
        <a:xfrm>
          <a:off x="1077326" y="2861200"/>
          <a:ext cx="3394437" cy="871463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</a:rPr>
            <a:t>Metaprolol</a:t>
          </a:r>
          <a:r>
            <a:rPr lang="en-US" sz="2800" kern="1200" dirty="0">
              <a:solidFill>
                <a:schemeClr val="bg1"/>
              </a:solidFill>
            </a:rPr>
            <a:t> </a:t>
          </a:r>
        </a:p>
      </dsp:txBody>
      <dsp:txXfrm>
        <a:off x="1119875" y="2903749"/>
        <a:ext cx="3309339" cy="7863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C89FC-1AAC-4A25-A60B-90CF482D1276}">
      <dsp:nvSpPr>
        <dsp:cNvPr id="0" name=""/>
        <dsp:cNvSpPr/>
      </dsp:nvSpPr>
      <dsp:spPr>
        <a:xfrm>
          <a:off x="0" y="0"/>
          <a:ext cx="4010348" cy="9302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6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6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6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Antagonize the effect of </a:t>
          </a:r>
          <a:r>
            <a:rPr lang="en-US" sz="2400" kern="1200" dirty="0" err="1">
              <a:solidFill>
                <a:schemeClr val="bg1"/>
              </a:solidFill>
            </a:rPr>
            <a:t>catecholamines</a:t>
          </a:r>
          <a:r>
            <a:rPr lang="en-US" sz="2400" kern="1200" dirty="0">
              <a:solidFill>
                <a:schemeClr val="bg1"/>
              </a:solidFill>
            </a:rPr>
            <a:t> </a:t>
          </a:r>
        </a:p>
      </dsp:txBody>
      <dsp:txXfrm>
        <a:off x="27245" y="27245"/>
        <a:ext cx="3048902" cy="875721"/>
      </dsp:txXfrm>
    </dsp:sp>
    <dsp:sp modelId="{D22DD402-A2F1-438F-8481-BB1CB8CD6E78}">
      <dsp:nvSpPr>
        <dsp:cNvPr id="0" name=""/>
        <dsp:cNvSpPr/>
      </dsp:nvSpPr>
      <dsp:spPr>
        <a:xfrm>
          <a:off x="0" y="1136924"/>
          <a:ext cx="4010348" cy="9302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6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6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6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Reduction in aqueous secretion</a:t>
          </a:r>
        </a:p>
      </dsp:txBody>
      <dsp:txXfrm>
        <a:off x="27245" y="1164169"/>
        <a:ext cx="2643512" cy="875721"/>
      </dsp:txXfrm>
    </dsp:sp>
    <dsp:sp modelId="{8D2DF237-09A1-4C64-A8BB-40B05808D447}">
      <dsp:nvSpPr>
        <dsp:cNvPr id="0" name=""/>
        <dsp:cNvSpPr/>
      </dsp:nvSpPr>
      <dsp:spPr>
        <a:xfrm>
          <a:off x="2355855" y="762001"/>
          <a:ext cx="604637" cy="604637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2491898" y="762001"/>
        <a:ext cx="332551" cy="4549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59711-A248-4113-A825-04F990B7661D}">
      <dsp:nvSpPr>
        <dsp:cNvPr id="0" name=""/>
        <dsp:cNvSpPr/>
      </dsp:nvSpPr>
      <dsp:spPr>
        <a:xfrm rot="10800000">
          <a:off x="1331683" y="568"/>
          <a:ext cx="4813935" cy="476605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Allergic blepharoconjunctivitis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568"/>
        <a:ext cx="4694784" cy="476605"/>
      </dsp:txXfrm>
    </dsp:sp>
    <dsp:sp modelId="{7556DE80-5865-46BA-8C15-BEE33B3CF925}">
      <dsp:nvSpPr>
        <dsp:cNvPr id="0" name=""/>
        <dsp:cNvSpPr/>
      </dsp:nvSpPr>
      <dsp:spPr>
        <a:xfrm>
          <a:off x="1093381" y="568"/>
          <a:ext cx="476605" cy="476605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482826-16D1-46DC-9ABF-6CEACB92ED19}">
      <dsp:nvSpPr>
        <dsp:cNvPr id="0" name=""/>
        <dsp:cNvSpPr/>
      </dsp:nvSpPr>
      <dsp:spPr>
        <a:xfrm rot="10800000">
          <a:off x="1331683" y="619444"/>
          <a:ext cx="4813935" cy="476605"/>
        </a:xfrm>
        <a:prstGeom prst="homePlate">
          <a:avLst/>
        </a:prstGeom>
        <a:solidFill>
          <a:schemeClr val="accent4">
            <a:hueOff val="203513"/>
            <a:satOff val="-7754"/>
            <a:lumOff val="385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Dry eye/decreased tear breakup time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619444"/>
        <a:ext cx="4694784" cy="476605"/>
      </dsp:txXfrm>
    </dsp:sp>
    <dsp:sp modelId="{40E53C88-6D4A-45FB-8441-749768CA287D}">
      <dsp:nvSpPr>
        <dsp:cNvPr id="0" name=""/>
        <dsp:cNvSpPr/>
      </dsp:nvSpPr>
      <dsp:spPr>
        <a:xfrm>
          <a:off x="1093381" y="619444"/>
          <a:ext cx="476605" cy="476605"/>
        </a:xfrm>
        <a:prstGeom prst="ellipse">
          <a:avLst/>
        </a:prstGeom>
        <a:solidFill>
          <a:schemeClr val="accent4">
            <a:tint val="50000"/>
            <a:hueOff val="335378"/>
            <a:satOff val="3010"/>
            <a:lumOff val="73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59C5B-9161-4F3E-9D49-18BC7B50F197}">
      <dsp:nvSpPr>
        <dsp:cNvPr id="0" name=""/>
        <dsp:cNvSpPr/>
      </dsp:nvSpPr>
      <dsp:spPr>
        <a:xfrm rot="10800000">
          <a:off x="1331683" y="1238320"/>
          <a:ext cx="4813935" cy="476605"/>
        </a:xfrm>
        <a:prstGeom prst="homePlate">
          <a:avLst/>
        </a:prstGeom>
        <a:solidFill>
          <a:schemeClr val="accent4">
            <a:hueOff val="407026"/>
            <a:satOff val="-15508"/>
            <a:lumOff val="77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Corneal anesthesia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1238320"/>
        <a:ext cx="4694784" cy="476605"/>
      </dsp:txXfrm>
    </dsp:sp>
    <dsp:sp modelId="{9366B8BF-7A9C-4BAA-9795-2D71F64B1E9E}">
      <dsp:nvSpPr>
        <dsp:cNvPr id="0" name=""/>
        <dsp:cNvSpPr/>
      </dsp:nvSpPr>
      <dsp:spPr>
        <a:xfrm>
          <a:off x="1093381" y="1238320"/>
          <a:ext cx="476605" cy="476605"/>
        </a:xfrm>
        <a:prstGeom prst="ellipse">
          <a:avLst/>
        </a:prstGeom>
        <a:solidFill>
          <a:schemeClr val="accent4">
            <a:tint val="50000"/>
            <a:hueOff val="670757"/>
            <a:satOff val="6019"/>
            <a:lumOff val="146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CF7387-897E-4C14-AD7F-C8EC09A2F313}">
      <dsp:nvSpPr>
        <dsp:cNvPr id="0" name=""/>
        <dsp:cNvSpPr/>
      </dsp:nvSpPr>
      <dsp:spPr>
        <a:xfrm rot="10800000">
          <a:off x="1331683" y="1857197"/>
          <a:ext cx="4813935" cy="476605"/>
        </a:xfrm>
        <a:prstGeom prst="homePlate">
          <a:avLst/>
        </a:prstGeom>
        <a:solidFill>
          <a:schemeClr val="accent4">
            <a:hueOff val="610539"/>
            <a:satOff val="-23261"/>
            <a:lumOff val="1156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Macular edema (aphakics)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1857197"/>
        <a:ext cx="4694784" cy="476605"/>
      </dsp:txXfrm>
    </dsp:sp>
    <dsp:sp modelId="{394011AD-4C74-4DA7-9C5A-8531B8EFA4C9}">
      <dsp:nvSpPr>
        <dsp:cNvPr id="0" name=""/>
        <dsp:cNvSpPr/>
      </dsp:nvSpPr>
      <dsp:spPr>
        <a:xfrm>
          <a:off x="1093381" y="1857197"/>
          <a:ext cx="476605" cy="476605"/>
        </a:xfrm>
        <a:prstGeom prst="ellipse">
          <a:avLst/>
        </a:prstGeom>
        <a:solidFill>
          <a:schemeClr val="accent4">
            <a:tint val="50000"/>
            <a:hueOff val="1006135"/>
            <a:satOff val="9029"/>
            <a:lumOff val="220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A1492-39A0-40FF-9936-F9D34AE87DC5}">
      <dsp:nvSpPr>
        <dsp:cNvPr id="0" name=""/>
        <dsp:cNvSpPr/>
      </dsp:nvSpPr>
      <dsp:spPr>
        <a:xfrm rot="10800000">
          <a:off x="1331683" y="2476073"/>
          <a:ext cx="4813935" cy="476605"/>
        </a:xfrm>
        <a:prstGeom prst="homePlate">
          <a:avLst/>
        </a:prstGeom>
        <a:solidFill>
          <a:schemeClr val="accent4">
            <a:hueOff val="814052"/>
            <a:satOff val="-31015"/>
            <a:lumOff val="1542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Futura-Light"/>
            </a:rPr>
            <a:t>Macular hemorrhage/retinal detachment</a:t>
          </a:r>
        </a:p>
      </dsp:txBody>
      <dsp:txXfrm rot="10800000">
        <a:off x="1450834" y="2476073"/>
        <a:ext cx="4694784" cy="476605"/>
      </dsp:txXfrm>
    </dsp:sp>
    <dsp:sp modelId="{3B209403-4367-44CA-8561-46805B73B5BF}">
      <dsp:nvSpPr>
        <dsp:cNvPr id="0" name=""/>
        <dsp:cNvSpPr/>
      </dsp:nvSpPr>
      <dsp:spPr>
        <a:xfrm>
          <a:off x="1093381" y="2476073"/>
          <a:ext cx="476605" cy="476605"/>
        </a:xfrm>
        <a:prstGeom prst="ellipse">
          <a:avLst/>
        </a:prstGeom>
        <a:solidFill>
          <a:schemeClr val="accent4">
            <a:tint val="50000"/>
            <a:hueOff val="1341513"/>
            <a:satOff val="12039"/>
            <a:lumOff val="29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987A2E-5933-4926-AC68-7125AB829F13}">
      <dsp:nvSpPr>
        <dsp:cNvPr id="0" name=""/>
        <dsp:cNvSpPr/>
      </dsp:nvSpPr>
      <dsp:spPr>
        <a:xfrm rot="10800000">
          <a:off x="1331683" y="3094949"/>
          <a:ext cx="4813935" cy="476605"/>
        </a:xfrm>
        <a:prstGeom prst="homePlate">
          <a:avLst/>
        </a:prstGeom>
        <a:solidFill>
          <a:schemeClr val="accent4">
            <a:hueOff val="1017564"/>
            <a:satOff val="-38769"/>
            <a:lumOff val="1927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Uveitis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3094949"/>
        <a:ext cx="4694784" cy="476605"/>
      </dsp:txXfrm>
    </dsp:sp>
    <dsp:sp modelId="{2EDE84B3-CA77-4180-813D-FBC7F6656BE2}">
      <dsp:nvSpPr>
        <dsp:cNvPr id="0" name=""/>
        <dsp:cNvSpPr/>
      </dsp:nvSpPr>
      <dsp:spPr>
        <a:xfrm>
          <a:off x="1093381" y="3094949"/>
          <a:ext cx="476605" cy="476605"/>
        </a:xfrm>
        <a:prstGeom prst="ellipse">
          <a:avLst/>
        </a:prstGeom>
        <a:solidFill>
          <a:schemeClr val="accent4">
            <a:tint val="50000"/>
            <a:hueOff val="1676891"/>
            <a:satOff val="15048"/>
            <a:lumOff val="366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EDF5FB-4AC9-4577-8CF5-F28F43C16341}">
      <dsp:nvSpPr>
        <dsp:cNvPr id="0" name=""/>
        <dsp:cNvSpPr/>
      </dsp:nvSpPr>
      <dsp:spPr>
        <a:xfrm rot="10800000">
          <a:off x="1331683" y="3713825"/>
          <a:ext cx="4813935" cy="476605"/>
        </a:xfrm>
        <a:prstGeom prst="homePlate">
          <a:avLst/>
        </a:prstGeom>
        <a:solidFill>
          <a:schemeClr val="accent4">
            <a:hueOff val="1221077"/>
            <a:satOff val="-46523"/>
            <a:lumOff val="231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Cataract progression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3713825"/>
        <a:ext cx="4694784" cy="476605"/>
      </dsp:txXfrm>
    </dsp:sp>
    <dsp:sp modelId="{76064238-BAD3-4B77-B0E4-EAF76CBDE106}">
      <dsp:nvSpPr>
        <dsp:cNvPr id="0" name=""/>
        <dsp:cNvSpPr/>
      </dsp:nvSpPr>
      <dsp:spPr>
        <a:xfrm>
          <a:off x="1093381" y="3713825"/>
          <a:ext cx="476605" cy="476605"/>
        </a:xfrm>
        <a:prstGeom prst="ellipse">
          <a:avLst/>
        </a:prstGeom>
        <a:solidFill>
          <a:schemeClr val="accent4">
            <a:tint val="50000"/>
            <a:hueOff val="2012270"/>
            <a:satOff val="18058"/>
            <a:lumOff val="440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59711-A248-4113-A825-04F990B7661D}">
      <dsp:nvSpPr>
        <dsp:cNvPr id="0" name=""/>
        <dsp:cNvSpPr/>
      </dsp:nvSpPr>
      <dsp:spPr>
        <a:xfrm rot="10800000">
          <a:off x="1331683" y="568"/>
          <a:ext cx="4813935" cy="476605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Allergic blepharoconjunctivitis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568"/>
        <a:ext cx="4694784" cy="476605"/>
      </dsp:txXfrm>
    </dsp:sp>
    <dsp:sp modelId="{7556DE80-5865-46BA-8C15-BEE33B3CF925}">
      <dsp:nvSpPr>
        <dsp:cNvPr id="0" name=""/>
        <dsp:cNvSpPr/>
      </dsp:nvSpPr>
      <dsp:spPr>
        <a:xfrm>
          <a:off x="1093381" y="568"/>
          <a:ext cx="476605" cy="47660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482826-16D1-46DC-9ABF-6CEACB92ED19}">
      <dsp:nvSpPr>
        <dsp:cNvPr id="0" name=""/>
        <dsp:cNvSpPr/>
      </dsp:nvSpPr>
      <dsp:spPr>
        <a:xfrm rot="10800000">
          <a:off x="1331683" y="619444"/>
          <a:ext cx="4813935" cy="476605"/>
        </a:xfrm>
        <a:prstGeom prst="homePlate">
          <a:avLst/>
        </a:prstGeom>
        <a:solidFill>
          <a:schemeClr val="accent4">
            <a:hueOff val="203513"/>
            <a:satOff val="-7754"/>
            <a:lumOff val="385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Dry eye/decreased tear breakup time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619444"/>
        <a:ext cx="4694784" cy="476605"/>
      </dsp:txXfrm>
    </dsp:sp>
    <dsp:sp modelId="{40E53C88-6D4A-45FB-8441-749768CA287D}">
      <dsp:nvSpPr>
        <dsp:cNvPr id="0" name=""/>
        <dsp:cNvSpPr/>
      </dsp:nvSpPr>
      <dsp:spPr>
        <a:xfrm>
          <a:off x="1093381" y="619444"/>
          <a:ext cx="476605" cy="47660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59C5B-9161-4F3E-9D49-18BC7B50F197}">
      <dsp:nvSpPr>
        <dsp:cNvPr id="0" name=""/>
        <dsp:cNvSpPr/>
      </dsp:nvSpPr>
      <dsp:spPr>
        <a:xfrm rot="10800000">
          <a:off x="1331683" y="1238320"/>
          <a:ext cx="4813935" cy="476605"/>
        </a:xfrm>
        <a:prstGeom prst="homePlate">
          <a:avLst/>
        </a:prstGeom>
        <a:solidFill>
          <a:schemeClr val="accent4">
            <a:hueOff val="407026"/>
            <a:satOff val="-15508"/>
            <a:lumOff val="77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Corneal anesthesia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1238320"/>
        <a:ext cx="4694784" cy="476605"/>
      </dsp:txXfrm>
    </dsp:sp>
    <dsp:sp modelId="{9366B8BF-7A9C-4BAA-9795-2D71F64B1E9E}">
      <dsp:nvSpPr>
        <dsp:cNvPr id="0" name=""/>
        <dsp:cNvSpPr/>
      </dsp:nvSpPr>
      <dsp:spPr>
        <a:xfrm>
          <a:off x="1093381" y="1238320"/>
          <a:ext cx="476605" cy="476605"/>
        </a:xfrm>
        <a:prstGeom prst="ellipse">
          <a:avLst/>
        </a:prstGeom>
        <a:solidFill>
          <a:schemeClr val="accent4">
            <a:tint val="50000"/>
            <a:hueOff val="670757"/>
            <a:satOff val="6019"/>
            <a:lumOff val="146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CF7387-897E-4C14-AD7F-C8EC09A2F313}">
      <dsp:nvSpPr>
        <dsp:cNvPr id="0" name=""/>
        <dsp:cNvSpPr/>
      </dsp:nvSpPr>
      <dsp:spPr>
        <a:xfrm rot="10800000">
          <a:off x="1331683" y="1857197"/>
          <a:ext cx="4813935" cy="476605"/>
        </a:xfrm>
        <a:prstGeom prst="homePlate">
          <a:avLst/>
        </a:prstGeom>
        <a:solidFill>
          <a:schemeClr val="accent4">
            <a:hueOff val="610539"/>
            <a:satOff val="-23261"/>
            <a:lumOff val="1156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Macular edema (aphakics)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1857197"/>
        <a:ext cx="4694784" cy="476605"/>
      </dsp:txXfrm>
    </dsp:sp>
    <dsp:sp modelId="{394011AD-4C74-4DA7-9C5A-8531B8EFA4C9}">
      <dsp:nvSpPr>
        <dsp:cNvPr id="0" name=""/>
        <dsp:cNvSpPr/>
      </dsp:nvSpPr>
      <dsp:spPr>
        <a:xfrm>
          <a:off x="1093381" y="1857197"/>
          <a:ext cx="476605" cy="47660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A1492-39A0-40FF-9936-F9D34AE87DC5}">
      <dsp:nvSpPr>
        <dsp:cNvPr id="0" name=""/>
        <dsp:cNvSpPr/>
      </dsp:nvSpPr>
      <dsp:spPr>
        <a:xfrm rot="10800000">
          <a:off x="1331683" y="2476073"/>
          <a:ext cx="4813935" cy="476605"/>
        </a:xfrm>
        <a:prstGeom prst="homePlate">
          <a:avLst/>
        </a:prstGeom>
        <a:solidFill>
          <a:schemeClr val="accent4">
            <a:hueOff val="814052"/>
            <a:satOff val="-31015"/>
            <a:lumOff val="1542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Futura-Light"/>
            </a:rPr>
            <a:t>Macular hemorrhage/retinal detachment</a:t>
          </a:r>
        </a:p>
      </dsp:txBody>
      <dsp:txXfrm rot="10800000">
        <a:off x="1450834" y="2476073"/>
        <a:ext cx="4694784" cy="476605"/>
      </dsp:txXfrm>
    </dsp:sp>
    <dsp:sp modelId="{3B209403-4367-44CA-8561-46805B73B5BF}">
      <dsp:nvSpPr>
        <dsp:cNvPr id="0" name=""/>
        <dsp:cNvSpPr/>
      </dsp:nvSpPr>
      <dsp:spPr>
        <a:xfrm>
          <a:off x="1093381" y="2476073"/>
          <a:ext cx="476605" cy="47660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987A2E-5933-4926-AC68-7125AB829F13}">
      <dsp:nvSpPr>
        <dsp:cNvPr id="0" name=""/>
        <dsp:cNvSpPr/>
      </dsp:nvSpPr>
      <dsp:spPr>
        <a:xfrm rot="10800000">
          <a:off x="1331683" y="3094949"/>
          <a:ext cx="4813935" cy="476605"/>
        </a:xfrm>
        <a:prstGeom prst="homePlate">
          <a:avLst/>
        </a:prstGeom>
        <a:solidFill>
          <a:schemeClr val="accent4">
            <a:hueOff val="1017564"/>
            <a:satOff val="-38769"/>
            <a:lumOff val="1927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Uveitis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3094949"/>
        <a:ext cx="4694784" cy="476605"/>
      </dsp:txXfrm>
    </dsp:sp>
    <dsp:sp modelId="{2EDE84B3-CA77-4180-813D-FBC7F6656BE2}">
      <dsp:nvSpPr>
        <dsp:cNvPr id="0" name=""/>
        <dsp:cNvSpPr/>
      </dsp:nvSpPr>
      <dsp:spPr>
        <a:xfrm>
          <a:off x="1093381" y="3094949"/>
          <a:ext cx="476605" cy="47660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EDF5FB-4AC9-4577-8CF5-F28F43C16341}">
      <dsp:nvSpPr>
        <dsp:cNvPr id="0" name=""/>
        <dsp:cNvSpPr/>
      </dsp:nvSpPr>
      <dsp:spPr>
        <a:xfrm rot="10800000">
          <a:off x="1331683" y="3713825"/>
          <a:ext cx="4813935" cy="476605"/>
        </a:xfrm>
        <a:prstGeom prst="homePlate">
          <a:avLst/>
        </a:prstGeom>
        <a:solidFill>
          <a:schemeClr val="accent4">
            <a:hueOff val="1221077"/>
            <a:satOff val="-46523"/>
            <a:lumOff val="231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170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Futura-Light"/>
            </a:rPr>
            <a:t>Cataract progression</a:t>
          </a:r>
          <a:endParaRPr lang="en-US" sz="2000" kern="1200" dirty="0">
            <a:solidFill>
              <a:schemeClr val="bg1"/>
            </a:solidFill>
          </a:endParaRPr>
        </a:p>
      </dsp:txBody>
      <dsp:txXfrm rot="10800000">
        <a:off x="1450834" y="3713825"/>
        <a:ext cx="4694784" cy="476605"/>
      </dsp:txXfrm>
    </dsp:sp>
    <dsp:sp modelId="{76064238-BAD3-4B77-B0E4-EAF76CBDE106}">
      <dsp:nvSpPr>
        <dsp:cNvPr id="0" name=""/>
        <dsp:cNvSpPr/>
      </dsp:nvSpPr>
      <dsp:spPr>
        <a:xfrm>
          <a:off x="1093381" y="3713825"/>
          <a:ext cx="476605" cy="476605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0DFB24-59FC-49C0-B6D1-3702783210B5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chemeClr val="bg1"/>
              </a:solidFill>
            </a:rPr>
            <a:t>Open angle Glaucoma</a:t>
          </a:r>
        </a:p>
      </dsp:txBody>
      <dsp:txXfrm rot="5400000">
        <a:off x="0" y="0"/>
        <a:ext cx="3048000" cy="1524000"/>
      </dsp:txXfrm>
    </dsp:sp>
    <dsp:sp modelId="{AEB14EE9-BF08-4B43-AFCC-856CB1D3977D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Angle closure Glaucoma</a:t>
          </a:r>
        </a:p>
      </dsp:txBody>
      <dsp:txXfrm>
        <a:off x="3048000" y="0"/>
        <a:ext cx="3048000" cy="1524000"/>
      </dsp:txXfrm>
    </dsp:sp>
    <dsp:sp modelId="{E3D43CA0-A39C-4238-8848-33FB5DCAD638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chemeClr val="bg1"/>
              </a:solidFill>
            </a:rPr>
            <a:t>Secondary Glaucoma</a:t>
          </a:r>
        </a:p>
      </dsp:txBody>
      <dsp:txXfrm rot="10800000">
        <a:off x="0" y="2539999"/>
        <a:ext cx="3048000" cy="1524000"/>
      </dsp:txXfrm>
    </dsp:sp>
    <dsp:sp modelId="{46FCC278-E8EC-48DB-A37A-121B0E63AF61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chemeClr val="bg1"/>
              </a:solidFill>
            </a:rPr>
            <a:t>Glaucoma in children</a:t>
          </a:r>
        </a:p>
      </dsp:txBody>
      <dsp:txXfrm rot="-5400000">
        <a:off x="3048000" y="2539999"/>
        <a:ext cx="3048000" cy="1524000"/>
      </dsp:txXfrm>
    </dsp:sp>
    <dsp:sp modelId="{7FDFBE7E-1677-4803-97ED-6193A37E410A}">
      <dsp:nvSpPr>
        <dsp:cNvPr id="0" name=""/>
        <dsp:cNvSpPr/>
      </dsp:nvSpPr>
      <dsp:spPr>
        <a:xfrm>
          <a:off x="1981196" y="1523999"/>
          <a:ext cx="2133606" cy="1016000"/>
        </a:xfrm>
        <a:prstGeom prst="round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Indications </a:t>
          </a:r>
        </a:p>
      </dsp:txBody>
      <dsp:txXfrm>
        <a:off x="2030793" y="1573596"/>
        <a:ext cx="2034412" cy="9168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A6F26B-A7D7-4851-8E1A-B952788DBD3A}">
      <dsp:nvSpPr>
        <dsp:cNvPr id="0" name=""/>
        <dsp:cNvSpPr/>
      </dsp:nvSpPr>
      <dsp:spPr>
        <a:xfrm>
          <a:off x="229716" y="1527"/>
          <a:ext cx="4341167" cy="918765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b="1" kern="1200" dirty="0">
              <a:latin typeface="Calibri" panose="020F0502020204030204" pitchFamily="34" charset="0"/>
            </a:rPr>
            <a:t>α</a:t>
          </a:r>
          <a:r>
            <a:rPr lang="en-US" sz="2800" b="1" kern="1200" dirty="0">
              <a:latin typeface="Calibri" panose="020F0502020204030204" pitchFamily="34" charset="0"/>
            </a:rPr>
            <a:t> </a:t>
          </a:r>
          <a:r>
            <a:rPr lang="en-US" sz="2800" b="1" kern="1200" dirty="0"/>
            <a:t>and </a:t>
          </a:r>
          <a:r>
            <a:rPr lang="el-GR" sz="2800" b="1" kern="1200" dirty="0">
              <a:latin typeface="Calibri" panose="020F0502020204030204" pitchFamily="34" charset="0"/>
            </a:rPr>
            <a:t>β</a:t>
          </a:r>
          <a:r>
            <a:rPr lang="en-US" sz="2800" b="1" kern="1200" dirty="0">
              <a:latin typeface="Calibri" panose="020F0502020204030204" pitchFamily="34" charset="0"/>
            </a:rPr>
            <a:t> </a:t>
          </a:r>
          <a:r>
            <a:rPr lang="en-US" sz="2800" b="1" kern="1200" dirty="0"/>
            <a:t>agonist</a:t>
          </a:r>
        </a:p>
      </dsp:txBody>
      <dsp:txXfrm>
        <a:off x="256626" y="28437"/>
        <a:ext cx="4287347" cy="864945"/>
      </dsp:txXfrm>
    </dsp:sp>
    <dsp:sp modelId="{3D1583DD-A28D-47E3-84EB-097EE56EE46A}">
      <dsp:nvSpPr>
        <dsp:cNvPr id="0" name=""/>
        <dsp:cNvSpPr/>
      </dsp:nvSpPr>
      <dsp:spPr>
        <a:xfrm>
          <a:off x="229716" y="1085671"/>
          <a:ext cx="918765" cy="91876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8ABA80-5F63-444C-8DDA-4B7449E7D4DA}">
      <dsp:nvSpPr>
        <dsp:cNvPr id="0" name=""/>
        <dsp:cNvSpPr/>
      </dsp:nvSpPr>
      <dsp:spPr>
        <a:xfrm>
          <a:off x="1203607" y="1085671"/>
          <a:ext cx="3367276" cy="918765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002060">
                <a:tint val="66000"/>
                <a:satMod val="160000"/>
              </a:srgbClr>
            </a:gs>
            <a:gs pos="50000">
              <a:srgbClr val="002060">
                <a:tint val="44500"/>
                <a:satMod val="160000"/>
              </a:srgbClr>
            </a:gs>
            <a:gs pos="100000">
              <a:srgbClr val="002060">
                <a:tint val="23500"/>
                <a:satMod val="160000"/>
              </a:srgb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ysClr val="windowText" lastClr="000000"/>
              </a:solidFill>
            </a:rPr>
            <a:t>Epinephrine </a:t>
          </a:r>
        </a:p>
      </dsp:txBody>
      <dsp:txXfrm>
        <a:off x="1248465" y="1130529"/>
        <a:ext cx="3277560" cy="829049"/>
      </dsp:txXfrm>
    </dsp:sp>
    <dsp:sp modelId="{28B8781C-C4F9-49C1-BD42-09462B14ACC7}">
      <dsp:nvSpPr>
        <dsp:cNvPr id="0" name=""/>
        <dsp:cNvSpPr/>
      </dsp:nvSpPr>
      <dsp:spPr>
        <a:xfrm>
          <a:off x="229716" y="2114688"/>
          <a:ext cx="918765" cy="91876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AC69DF-3DC3-4CEF-826A-81C5F827BF2A}">
      <dsp:nvSpPr>
        <dsp:cNvPr id="0" name=""/>
        <dsp:cNvSpPr/>
      </dsp:nvSpPr>
      <dsp:spPr>
        <a:xfrm>
          <a:off x="1203607" y="2114688"/>
          <a:ext cx="3367276" cy="918765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002060">
                <a:tint val="66000"/>
                <a:satMod val="160000"/>
              </a:srgbClr>
            </a:gs>
            <a:gs pos="50000">
              <a:srgbClr val="002060">
                <a:tint val="44500"/>
                <a:satMod val="160000"/>
              </a:srgbClr>
            </a:gs>
            <a:gs pos="100000">
              <a:srgbClr val="002060">
                <a:tint val="23500"/>
                <a:satMod val="160000"/>
              </a:srgb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ysClr val="windowText" lastClr="000000"/>
              </a:solidFill>
            </a:rPr>
            <a:t>Dipivefrin </a:t>
          </a:r>
        </a:p>
      </dsp:txBody>
      <dsp:txXfrm>
        <a:off x="1248465" y="2159546"/>
        <a:ext cx="3277560" cy="829049"/>
      </dsp:txXfrm>
    </dsp:sp>
    <dsp:sp modelId="{FB11417A-CE5B-4270-856F-0DCBBBC4B410}">
      <dsp:nvSpPr>
        <dsp:cNvPr id="0" name=""/>
        <dsp:cNvSpPr/>
      </dsp:nvSpPr>
      <dsp:spPr>
        <a:xfrm>
          <a:off x="229716" y="3143706"/>
          <a:ext cx="918765" cy="91876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955405-FE24-4E91-B6B2-2D017BD4EF2B}">
      <dsp:nvSpPr>
        <dsp:cNvPr id="0" name=""/>
        <dsp:cNvSpPr/>
      </dsp:nvSpPr>
      <dsp:spPr>
        <a:xfrm>
          <a:off x="1203607" y="3143706"/>
          <a:ext cx="3367276" cy="918765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002060">
                <a:tint val="66000"/>
                <a:satMod val="160000"/>
              </a:srgbClr>
            </a:gs>
            <a:gs pos="50000">
              <a:srgbClr val="002060">
                <a:tint val="44500"/>
                <a:satMod val="160000"/>
              </a:srgbClr>
            </a:gs>
            <a:gs pos="100000">
              <a:srgbClr val="002060">
                <a:tint val="23500"/>
                <a:satMod val="160000"/>
              </a:srgb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ysClr val="windowText" lastClr="000000"/>
              </a:solidFill>
            </a:rPr>
            <a:t>Phenylephrine </a:t>
          </a:r>
        </a:p>
      </dsp:txBody>
      <dsp:txXfrm>
        <a:off x="1248465" y="3188564"/>
        <a:ext cx="3277560" cy="8290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A6F26B-A7D7-4851-8E1A-B952788DBD3A}">
      <dsp:nvSpPr>
        <dsp:cNvPr id="0" name=""/>
        <dsp:cNvSpPr/>
      </dsp:nvSpPr>
      <dsp:spPr>
        <a:xfrm>
          <a:off x="0" y="355600"/>
          <a:ext cx="4343400" cy="1016000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b="1" kern="1200" dirty="0">
              <a:latin typeface="Calibri" panose="020F0502020204030204" pitchFamily="34" charset="0"/>
            </a:rPr>
            <a:t>α</a:t>
          </a:r>
          <a:r>
            <a:rPr lang="en-US" sz="2800" b="1" kern="1200" baseline="-25000" dirty="0"/>
            <a:t>2</a:t>
          </a:r>
          <a:r>
            <a:rPr lang="en-US" sz="2800" b="1" kern="1200" dirty="0"/>
            <a:t> selective</a:t>
          </a:r>
        </a:p>
      </dsp:txBody>
      <dsp:txXfrm>
        <a:off x="29758" y="385358"/>
        <a:ext cx="4283884" cy="956484"/>
      </dsp:txXfrm>
    </dsp:sp>
    <dsp:sp modelId="{3D1583DD-A28D-47E3-84EB-097EE56EE46A}">
      <dsp:nvSpPr>
        <dsp:cNvPr id="0" name=""/>
        <dsp:cNvSpPr/>
      </dsp:nvSpPr>
      <dsp:spPr>
        <a:xfrm>
          <a:off x="0" y="1554480"/>
          <a:ext cx="1016000" cy="101600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8ABA80-5F63-444C-8DDA-4B7449E7D4DA}">
      <dsp:nvSpPr>
        <dsp:cNvPr id="0" name=""/>
        <dsp:cNvSpPr/>
      </dsp:nvSpPr>
      <dsp:spPr>
        <a:xfrm>
          <a:off x="1076960" y="1554480"/>
          <a:ext cx="3266440" cy="1016000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4">
                <a:lumMod val="50000"/>
                <a:tint val="66000"/>
                <a:satMod val="160000"/>
              </a:schemeClr>
            </a:gs>
            <a:gs pos="50000">
              <a:schemeClr val="accent4">
                <a:lumMod val="50000"/>
                <a:tint val="44500"/>
                <a:satMod val="160000"/>
              </a:schemeClr>
            </a:gs>
            <a:gs pos="100000">
              <a:schemeClr val="accent4">
                <a:lumMod val="50000"/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ysClr val="windowText" lastClr="000000"/>
              </a:solidFill>
            </a:rPr>
            <a:t>Apraclonidine</a:t>
          </a:r>
          <a:r>
            <a:rPr lang="en-US" sz="3200" kern="1200" dirty="0">
              <a:solidFill>
                <a:sysClr val="windowText" lastClr="000000"/>
              </a:solidFill>
            </a:rPr>
            <a:t>  </a:t>
          </a:r>
        </a:p>
      </dsp:txBody>
      <dsp:txXfrm>
        <a:off x="1126566" y="1604086"/>
        <a:ext cx="3167228" cy="916788"/>
      </dsp:txXfrm>
    </dsp:sp>
    <dsp:sp modelId="{28B8781C-C4F9-49C1-BD42-09462B14ACC7}">
      <dsp:nvSpPr>
        <dsp:cNvPr id="0" name=""/>
        <dsp:cNvSpPr/>
      </dsp:nvSpPr>
      <dsp:spPr>
        <a:xfrm>
          <a:off x="0" y="2692400"/>
          <a:ext cx="1016000" cy="101600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AC69DF-3DC3-4CEF-826A-81C5F827BF2A}">
      <dsp:nvSpPr>
        <dsp:cNvPr id="0" name=""/>
        <dsp:cNvSpPr/>
      </dsp:nvSpPr>
      <dsp:spPr>
        <a:xfrm>
          <a:off x="1076960" y="2692400"/>
          <a:ext cx="3266440" cy="1016000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4">
                <a:lumMod val="50000"/>
                <a:tint val="66000"/>
                <a:satMod val="160000"/>
              </a:schemeClr>
            </a:gs>
            <a:gs pos="50000">
              <a:schemeClr val="accent4">
                <a:lumMod val="50000"/>
                <a:tint val="44500"/>
                <a:satMod val="160000"/>
              </a:schemeClr>
            </a:gs>
            <a:gs pos="100000">
              <a:schemeClr val="accent4">
                <a:lumMod val="50000"/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ysClr val="windowText" lastClr="000000"/>
              </a:solidFill>
            </a:rPr>
            <a:t>Brimonidine</a:t>
          </a:r>
          <a:r>
            <a:rPr lang="en-US" sz="3200" kern="1200" dirty="0">
              <a:solidFill>
                <a:sysClr val="windowText" lastClr="000000"/>
              </a:solidFill>
            </a:rPr>
            <a:t>  </a:t>
          </a:r>
        </a:p>
      </dsp:txBody>
      <dsp:txXfrm>
        <a:off x="1126566" y="2742006"/>
        <a:ext cx="3167228" cy="91678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2D8FDF-AA73-471B-8BF8-F82426D66510}">
      <dsp:nvSpPr>
        <dsp:cNvPr id="0" name=""/>
        <dsp:cNvSpPr/>
      </dsp:nvSpPr>
      <dsp:spPr>
        <a:xfrm rot="5400000">
          <a:off x="916010" y="1131123"/>
          <a:ext cx="939211" cy="10692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D83632F-00C2-4EB7-B98F-8E59D4CF4470}">
      <dsp:nvSpPr>
        <dsp:cNvPr id="0" name=""/>
        <dsp:cNvSpPr/>
      </dsp:nvSpPr>
      <dsp:spPr>
        <a:xfrm>
          <a:off x="512791" y="584198"/>
          <a:ext cx="1288626" cy="7023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547082" y="618489"/>
        <a:ext cx="1220044" cy="633743"/>
      </dsp:txXfrm>
    </dsp:sp>
    <dsp:sp modelId="{5B648AD4-9814-428E-8CC1-FD89E43D8B62}">
      <dsp:nvSpPr>
        <dsp:cNvPr id="0" name=""/>
        <dsp:cNvSpPr/>
      </dsp:nvSpPr>
      <dsp:spPr>
        <a:xfrm>
          <a:off x="1767835" y="558665"/>
          <a:ext cx="5032110" cy="747227"/>
        </a:xfrm>
        <a:prstGeom prst="rect">
          <a:avLst/>
        </a:prstGeom>
        <a:gradFill flip="none" rotWithShape="0">
          <a:gsLst>
            <a:gs pos="0">
              <a:schemeClr val="accent2">
                <a:tint val="66000"/>
                <a:satMod val="160000"/>
              </a:schemeClr>
            </a:gs>
            <a:gs pos="50000">
              <a:schemeClr val="accent2">
                <a:tint val="44500"/>
                <a:satMod val="160000"/>
              </a:schemeClr>
            </a:gs>
            <a:gs pos="100000">
              <a:schemeClr val="accent2">
                <a:tint val="23500"/>
                <a:satMod val="160000"/>
              </a:schemeClr>
            </a:gs>
          </a:gsLst>
          <a:lin ang="0" scaled="1"/>
          <a:tileRect/>
        </a:gradFill>
        <a:ln w="127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chemeClr val="bg1"/>
              </a:solidFill>
            </a:rPr>
            <a:t>Inhibit enzyme carbonic anhydrase</a:t>
          </a:r>
        </a:p>
      </dsp:txBody>
      <dsp:txXfrm>
        <a:off x="1767835" y="558665"/>
        <a:ext cx="5032110" cy="747227"/>
      </dsp:txXfrm>
    </dsp:sp>
    <dsp:sp modelId="{1A956BAE-AA47-48D7-91B0-8E25E8AAFA79}">
      <dsp:nvSpPr>
        <dsp:cNvPr id="0" name=""/>
        <dsp:cNvSpPr/>
      </dsp:nvSpPr>
      <dsp:spPr>
        <a:xfrm rot="5400000">
          <a:off x="2426436" y="2110312"/>
          <a:ext cx="939211" cy="10692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D0BB14E-B5A2-432A-9874-F6EC3729F3F3}">
      <dsp:nvSpPr>
        <dsp:cNvPr id="0" name=""/>
        <dsp:cNvSpPr/>
      </dsp:nvSpPr>
      <dsp:spPr>
        <a:xfrm>
          <a:off x="1927008" y="1473007"/>
          <a:ext cx="1288626" cy="7023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1961299" y="1507298"/>
        <a:ext cx="1220044" cy="633743"/>
      </dsp:txXfrm>
    </dsp:sp>
    <dsp:sp modelId="{AE4538C0-CA2D-4BDE-B2A7-59C919165AD2}">
      <dsp:nvSpPr>
        <dsp:cNvPr id="0" name=""/>
        <dsp:cNvSpPr/>
      </dsp:nvSpPr>
      <dsp:spPr>
        <a:xfrm>
          <a:off x="3249259" y="1460491"/>
          <a:ext cx="3852585" cy="719265"/>
        </a:xfrm>
        <a:prstGeom prst="rect">
          <a:avLst/>
        </a:prstGeom>
        <a:gradFill flip="none" rotWithShape="0">
          <a:gsLst>
            <a:gs pos="0">
              <a:schemeClr val="accent2">
                <a:tint val="66000"/>
                <a:satMod val="160000"/>
              </a:schemeClr>
            </a:gs>
            <a:gs pos="50000">
              <a:schemeClr val="accent2">
                <a:tint val="44500"/>
                <a:satMod val="160000"/>
              </a:schemeClr>
            </a:gs>
            <a:gs pos="100000">
              <a:schemeClr val="accent2">
                <a:tint val="23500"/>
                <a:satMod val="160000"/>
              </a:schemeClr>
            </a:gs>
          </a:gsLst>
          <a:lin ang="0" scaled="1"/>
          <a:tileRect/>
        </a:gradFill>
        <a:ln w="127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chemeClr val="bg1"/>
              </a:solidFill>
            </a:rPr>
            <a:t>Reducing aqueous </a:t>
          </a:r>
          <a:r>
            <a:rPr lang="en-US" sz="2400" kern="1200" dirty="0" err="1">
              <a:solidFill>
                <a:schemeClr val="bg1"/>
              </a:solidFill>
            </a:rPr>
            <a:t>humour</a:t>
          </a:r>
          <a:r>
            <a:rPr lang="en-US" sz="2400" kern="1200" dirty="0">
              <a:solidFill>
                <a:schemeClr val="bg1"/>
              </a:solidFill>
            </a:rPr>
            <a:t> formation</a:t>
          </a:r>
        </a:p>
      </dsp:txBody>
      <dsp:txXfrm>
        <a:off x="3249259" y="1460491"/>
        <a:ext cx="3852585" cy="719265"/>
      </dsp:txXfrm>
    </dsp:sp>
    <dsp:sp modelId="{616F2852-2D23-4842-BE61-209AB31AAE32}">
      <dsp:nvSpPr>
        <dsp:cNvPr id="0" name=""/>
        <dsp:cNvSpPr/>
      </dsp:nvSpPr>
      <dsp:spPr>
        <a:xfrm>
          <a:off x="3444242" y="2475718"/>
          <a:ext cx="1288626" cy="7023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3478533" y="2510009"/>
        <a:ext cx="1220044" cy="633743"/>
      </dsp:txXfrm>
    </dsp:sp>
    <dsp:sp modelId="{25C4B43B-C7B1-4F23-9D91-B6401B1AE747}">
      <dsp:nvSpPr>
        <dsp:cNvPr id="0" name=""/>
        <dsp:cNvSpPr/>
      </dsp:nvSpPr>
      <dsp:spPr>
        <a:xfrm>
          <a:off x="4739637" y="2480139"/>
          <a:ext cx="2172589" cy="733255"/>
        </a:xfrm>
        <a:prstGeom prst="rect">
          <a:avLst/>
        </a:prstGeom>
        <a:gradFill flip="none" rotWithShape="0">
          <a:gsLst>
            <a:gs pos="0">
              <a:schemeClr val="accent2">
                <a:tint val="66000"/>
                <a:satMod val="160000"/>
              </a:schemeClr>
            </a:gs>
            <a:gs pos="50000">
              <a:schemeClr val="accent2">
                <a:tint val="44500"/>
                <a:satMod val="160000"/>
              </a:schemeClr>
            </a:gs>
            <a:gs pos="100000">
              <a:schemeClr val="accent2">
                <a:tint val="23500"/>
                <a:satMod val="160000"/>
              </a:schemeClr>
            </a:gs>
          </a:gsLst>
          <a:lin ang="0" scaled="1"/>
          <a:tileRect/>
        </a:gradFill>
        <a:ln w="127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chemeClr val="bg1"/>
              </a:solidFill>
            </a:rPr>
            <a:t>Lower IOP</a:t>
          </a:r>
        </a:p>
      </dsp:txBody>
      <dsp:txXfrm>
        <a:off x="4739637" y="2480139"/>
        <a:ext cx="2172589" cy="73325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1D957-53C0-4BEE-818A-5FCB0FF7125E}">
      <dsp:nvSpPr>
        <dsp:cNvPr id="0" name=""/>
        <dsp:cNvSpPr/>
      </dsp:nvSpPr>
      <dsp:spPr>
        <a:xfrm>
          <a:off x="816508" y="962"/>
          <a:ext cx="4234383" cy="733226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ysClr val="windowText" lastClr="000000"/>
              </a:solidFill>
            </a:rPr>
            <a:t>Systemic</a:t>
          </a:r>
          <a:r>
            <a:rPr lang="en-US" sz="4100" kern="1200" dirty="0">
              <a:solidFill>
                <a:sysClr val="windowText" lastClr="000000"/>
              </a:solidFill>
            </a:rPr>
            <a:t> </a:t>
          </a:r>
        </a:p>
      </dsp:txBody>
      <dsp:txXfrm>
        <a:off x="837983" y="22437"/>
        <a:ext cx="4191433" cy="690276"/>
      </dsp:txXfrm>
    </dsp:sp>
    <dsp:sp modelId="{96FEF715-E542-46EC-885C-9B6919C7E628}">
      <dsp:nvSpPr>
        <dsp:cNvPr id="0" name=""/>
        <dsp:cNvSpPr/>
      </dsp:nvSpPr>
      <dsp:spPr>
        <a:xfrm>
          <a:off x="816508" y="866169"/>
          <a:ext cx="733226" cy="73322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804D16-64CF-4323-9F3A-D8C700057BAD}">
      <dsp:nvSpPr>
        <dsp:cNvPr id="0" name=""/>
        <dsp:cNvSpPr/>
      </dsp:nvSpPr>
      <dsp:spPr>
        <a:xfrm>
          <a:off x="1593728" y="866169"/>
          <a:ext cx="3457163" cy="733226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ysClr val="windowText" lastClr="000000"/>
              </a:solidFill>
            </a:rPr>
            <a:t>Acetazolamide </a:t>
          </a:r>
        </a:p>
      </dsp:txBody>
      <dsp:txXfrm>
        <a:off x="1629528" y="901969"/>
        <a:ext cx="3385563" cy="661626"/>
      </dsp:txXfrm>
    </dsp:sp>
    <dsp:sp modelId="{88006A18-31FC-497A-902D-68F28E85ABD0}">
      <dsp:nvSpPr>
        <dsp:cNvPr id="0" name=""/>
        <dsp:cNvSpPr/>
      </dsp:nvSpPr>
      <dsp:spPr>
        <a:xfrm>
          <a:off x="816508" y="1687383"/>
          <a:ext cx="733226" cy="73322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C5B77C-28D9-4093-B5E6-CB680D225CB0}">
      <dsp:nvSpPr>
        <dsp:cNvPr id="0" name=""/>
        <dsp:cNvSpPr/>
      </dsp:nvSpPr>
      <dsp:spPr>
        <a:xfrm>
          <a:off x="1593728" y="1687383"/>
          <a:ext cx="3457163" cy="733226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ysClr val="windowText" lastClr="000000"/>
              </a:solidFill>
            </a:rPr>
            <a:t>Methazolamide</a:t>
          </a:r>
          <a:r>
            <a:rPr lang="en-US" sz="2800" kern="1200" dirty="0">
              <a:solidFill>
                <a:sysClr val="windowText" lastClr="000000"/>
              </a:solidFill>
            </a:rPr>
            <a:t> </a:t>
          </a:r>
        </a:p>
      </dsp:txBody>
      <dsp:txXfrm>
        <a:off x="1629528" y="1723183"/>
        <a:ext cx="3385563" cy="661626"/>
      </dsp:txXfrm>
    </dsp:sp>
    <dsp:sp modelId="{64D8A761-7062-484F-8A5B-312F0A31294D}">
      <dsp:nvSpPr>
        <dsp:cNvPr id="0" name=""/>
        <dsp:cNvSpPr/>
      </dsp:nvSpPr>
      <dsp:spPr>
        <a:xfrm>
          <a:off x="816508" y="2508597"/>
          <a:ext cx="733226" cy="733226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6">
                <a:tint val="66000"/>
                <a:satMod val="160000"/>
              </a:schemeClr>
            </a:gs>
            <a:gs pos="50000">
              <a:schemeClr val="accent6">
                <a:tint val="44500"/>
                <a:satMod val="160000"/>
              </a:schemeClr>
            </a:gs>
            <a:gs pos="100000">
              <a:schemeClr val="accent6"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E077B-980E-4295-B072-1A07346A302E}">
      <dsp:nvSpPr>
        <dsp:cNvPr id="0" name=""/>
        <dsp:cNvSpPr/>
      </dsp:nvSpPr>
      <dsp:spPr>
        <a:xfrm>
          <a:off x="1593728" y="2508597"/>
          <a:ext cx="3457163" cy="733226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ysClr val="windowText" lastClr="000000"/>
              </a:solidFill>
            </a:rPr>
            <a:t>Ethoxzolamide </a:t>
          </a:r>
        </a:p>
      </dsp:txBody>
      <dsp:txXfrm>
        <a:off x="1629528" y="2544397"/>
        <a:ext cx="3385563" cy="661626"/>
      </dsp:txXfrm>
    </dsp:sp>
    <dsp:sp modelId="{5ACE166F-F56E-4D79-A1D0-96466D49FE65}">
      <dsp:nvSpPr>
        <dsp:cNvPr id="0" name=""/>
        <dsp:cNvSpPr/>
      </dsp:nvSpPr>
      <dsp:spPr>
        <a:xfrm>
          <a:off x="816508" y="3329811"/>
          <a:ext cx="733226" cy="73322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69F115-FE54-4605-AA35-8AF92F28321D}">
      <dsp:nvSpPr>
        <dsp:cNvPr id="0" name=""/>
        <dsp:cNvSpPr/>
      </dsp:nvSpPr>
      <dsp:spPr>
        <a:xfrm>
          <a:off x="1593728" y="3329811"/>
          <a:ext cx="3457163" cy="733226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chemeClr val="accent6">
                <a:lumMod val="75000"/>
                <a:tint val="66000"/>
                <a:satMod val="160000"/>
              </a:schemeClr>
            </a:gs>
            <a:gs pos="50000">
              <a:schemeClr val="accent6">
                <a:lumMod val="75000"/>
                <a:tint val="44500"/>
                <a:satMod val="160000"/>
              </a:schemeClr>
            </a:gs>
            <a:gs pos="100000">
              <a:schemeClr val="accent6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ysClr val="windowText" lastClr="000000"/>
              </a:solidFill>
            </a:rPr>
            <a:t>Dichlorphenamide  </a:t>
          </a:r>
        </a:p>
      </dsp:txBody>
      <dsp:txXfrm>
        <a:off x="1629528" y="3365611"/>
        <a:ext cx="3385563" cy="66162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177E0-7CC3-4AF9-898E-5B0ADE19BB56}">
      <dsp:nvSpPr>
        <dsp:cNvPr id="0" name=""/>
        <dsp:cNvSpPr/>
      </dsp:nvSpPr>
      <dsp:spPr>
        <a:xfrm>
          <a:off x="211484" y="1527"/>
          <a:ext cx="3996630" cy="918765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ysClr val="windowText" lastClr="000000"/>
              </a:solidFill>
            </a:rPr>
            <a:t>Topical </a:t>
          </a:r>
        </a:p>
      </dsp:txBody>
      <dsp:txXfrm>
        <a:off x="238394" y="28437"/>
        <a:ext cx="3942810" cy="864945"/>
      </dsp:txXfrm>
    </dsp:sp>
    <dsp:sp modelId="{211037D2-EED7-4B77-AB04-0683B1B64124}">
      <dsp:nvSpPr>
        <dsp:cNvPr id="0" name=""/>
        <dsp:cNvSpPr/>
      </dsp:nvSpPr>
      <dsp:spPr>
        <a:xfrm>
          <a:off x="211484" y="1085671"/>
          <a:ext cx="918765" cy="91876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FD333-E937-4FC5-A91C-D282091F699A}">
      <dsp:nvSpPr>
        <dsp:cNvPr id="0" name=""/>
        <dsp:cNvSpPr/>
      </dsp:nvSpPr>
      <dsp:spPr>
        <a:xfrm>
          <a:off x="1185376" y="1085671"/>
          <a:ext cx="3022738" cy="918765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ysClr val="windowText" lastClr="000000"/>
              </a:solidFill>
            </a:rPr>
            <a:t>Dorzolamide</a:t>
          </a:r>
          <a:r>
            <a:rPr lang="en-US" sz="2900" kern="1200" dirty="0">
              <a:solidFill>
                <a:sysClr val="windowText" lastClr="000000"/>
              </a:solidFill>
            </a:rPr>
            <a:t> </a:t>
          </a:r>
        </a:p>
      </dsp:txBody>
      <dsp:txXfrm>
        <a:off x="1230234" y="1130529"/>
        <a:ext cx="2933022" cy="829049"/>
      </dsp:txXfrm>
    </dsp:sp>
    <dsp:sp modelId="{C0E814E0-BDA2-4606-8575-C15F3282F8E3}">
      <dsp:nvSpPr>
        <dsp:cNvPr id="0" name=""/>
        <dsp:cNvSpPr/>
      </dsp:nvSpPr>
      <dsp:spPr>
        <a:xfrm>
          <a:off x="211484" y="2114688"/>
          <a:ext cx="918765" cy="91876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164FF3-C8A7-4354-BC3D-060B3566AAED}">
      <dsp:nvSpPr>
        <dsp:cNvPr id="0" name=""/>
        <dsp:cNvSpPr/>
      </dsp:nvSpPr>
      <dsp:spPr>
        <a:xfrm>
          <a:off x="1185376" y="2114688"/>
          <a:ext cx="3022738" cy="918765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ysClr val="windowText" lastClr="000000"/>
              </a:solidFill>
            </a:rPr>
            <a:t>Brinzolamide</a:t>
          </a:r>
          <a:r>
            <a:rPr lang="en-US" sz="2900" kern="1200" dirty="0">
              <a:solidFill>
                <a:sysClr val="windowText" lastClr="000000"/>
              </a:solidFill>
            </a:rPr>
            <a:t> </a:t>
          </a:r>
        </a:p>
      </dsp:txBody>
      <dsp:txXfrm>
        <a:off x="1230234" y="2159546"/>
        <a:ext cx="2933022" cy="829049"/>
      </dsp:txXfrm>
    </dsp:sp>
    <dsp:sp modelId="{0135D244-F4D8-4E08-B399-0EFB0043ACAC}">
      <dsp:nvSpPr>
        <dsp:cNvPr id="0" name=""/>
        <dsp:cNvSpPr/>
      </dsp:nvSpPr>
      <dsp:spPr>
        <a:xfrm>
          <a:off x="211484" y="3143706"/>
          <a:ext cx="918765" cy="91876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32D86-142A-41CE-B493-8D8FF382D539}">
      <dsp:nvSpPr>
        <dsp:cNvPr id="0" name=""/>
        <dsp:cNvSpPr/>
      </dsp:nvSpPr>
      <dsp:spPr>
        <a:xfrm>
          <a:off x="1185376" y="3143706"/>
          <a:ext cx="3022738" cy="918765"/>
        </a:xfrm>
        <a:prstGeom prst="roundRect">
          <a:avLst>
            <a:gd name="adj" fmla="val 16670"/>
          </a:avLst>
        </a:prstGeom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ysClr val="windowText" lastClr="000000"/>
              </a:solidFill>
            </a:rPr>
            <a:t>Lodoxamide</a:t>
          </a:r>
          <a:r>
            <a:rPr lang="en-US" sz="2900" kern="1200" dirty="0">
              <a:solidFill>
                <a:sysClr val="windowText" lastClr="000000"/>
              </a:solidFill>
            </a:rPr>
            <a:t> </a:t>
          </a:r>
        </a:p>
      </dsp:txBody>
      <dsp:txXfrm>
        <a:off x="1230234" y="3188564"/>
        <a:ext cx="2933022" cy="82904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C4439F-DF25-45FD-BDAB-085D454C680A}">
      <dsp:nvSpPr>
        <dsp:cNvPr id="0" name=""/>
        <dsp:cNvSpPr/>
      </dsp:nvSpPr>
      <dsp:spPr>
        <a:xfrm>
          <a:off x="-180129" y="0"/>
          <a:ext cx="5010744" cy="7284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Increase blood osmolality</a:t>
          </a:r>
        </a:p>
      </dsp:txBody>
      <dsp:txXfrm>
        <a:off x="-158793" y="21336"/>
        <a:ext cx="4968072" cy="685786"/>
      </dsp:txXfrm>
    </dsp:sp>
    <dsp:sp modelId="{8F3C5456-211B-41AA-9FE2-39C602593E9A}">
      <dsp:nvSpPr>
        <dsp:cNvPr id="0" name=""/>
        <dsp:cNvSpPr/>
      </dsp:nvSpPr>
      <dsp:spPr>
        <a:xfrm rot="5400000">
          <a:off x="2188122" y="747381"/>
          <a:ext cx="274240" cy="327806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-5400000">
        <a:off x="2226900" y="774164"/>
        <a:ext cx="196684" cy="191968"/>
      </dsp:txXfrm>
    </dsp:sp>
    <dsp:sp modelId="{BD38D02D-ACCD-42B6-9C0C-66388905D750}">
      <dsp:nvSpPr>
        <dsp:cNvPr id="0" name=""/>
        <dsp:cNvSpPr/>
      </dsp:nvSpPr>
      <dsp:spPr>
        <a:xfrm>
          <a:off x="60320" y="1094111"/>
          <a:ext cx="4529845" cy="72845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Osmotic gradient between blood and vitreous</a:t>
          </a:r>
        </a:p>
      </dsp:txBody>
      <dsp:txXfrm>
        <a:off x="81656" y="1115447"/>
        <a:ext cx="4487173" cy="685786"/>
      </dsp:txXfrm>
    </dsp:sp>
    <dsp:sp modelId="{69874E10-E07C-4B46-9994-C1D38C115FC6}">
      <dsp:nvSpPr>
        <dsp:cNvPr id="0" name=""/>
        <dsp:cNvSpPr/>
      </dsp:nvSpPr>
      <dsp:spPr>
        <a:xfrm rot="5400000">
          <a:off x="2188657" y="1840781"/>
          <a:ext cx="273171" cy="327806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-5400000">
        <a:off x="2226901" y="1868099"/>
        <a:ext cx="196684" cy="191220"/>
      </dsp:txXfrm>
    </dsp:sp>
    <dsp:sp modelId="{5101A666-AF79-4B06-A09E-AD24D9342866}">
      <dsp:nvSpPr>
        <dsp:cNvPr id="0" name=""/>
        <dsp:cNvSpPr/>
      </dsp:nvSpPr>
      <dsp:spPr>
        <a:xfrm>
          <a:off x="-218315" y="2186799"/>
          <a:ext cx="5087116" cy="728458"/>
        </a:xfrm>
        <a:prstGeom prst="roundRect">
          <a:avLst>
            <a:gd name="adj" fmla="val 10000"/>
          </a:avLst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Water is drawn out of vitreous</a:t>
          </a:r>
        </a:p>
      </dsp:txBody>
      <dsp:txXfrm>
        <a:off x="-196979" y="2208135"/>
        <a:ext cx="5044444" cy="685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9A5B3-A893-429B-9D6F-F21C2CF64C6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CDE86-FB26-411D-8D8F-B16EC8A0E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8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1200" dirty="0">
                <a:solidFill>
                  <a:schemeClr val="tx1"/>
                </a:solidFill>
              </a:rPr>
              <a:t>Damage to optic nerve is irreversible process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1200" dirty="0">
                <a:solidFill>
                  <a:schemeClr val="tx1"/>
                </a:solidFill>
              </a:rPr>
              <a:t>Normal IOP is 10-21mmHg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13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43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/>
              <a:t>Beta 2 is present in ciliary epithelium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5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/>
              <a:t>Alpha 1 receptor are located in arteriole, dilator muscle, </a:t>
            </a:r>
            <a:r>
              <a:rPr lang="en-US" baseline="0" dirty="0" err="1"/>
              <a:t>muller</a:t>
            </a:r>
            <a:r>
              <a:rPr lang="en-US" baseline="0" dirty="0"/>
              <a:t> </a:t>
            </a:r>
            <a:r>
              <a:rPr lang="en-US" baseline="0" dirty="0" err="1"/>
              <a:t>muscle.stimulation</a:t>
            </a:r>
            <a:r>
              <a:rPr lang="en-US" baseline="0" dirty="0"/>
              <a:t> will result in hypertension, dilatation, lid retraction.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/>
              <a:t>Alpha 2 are located in </a:t>
            </a:r>
            <a:r>
              <a:rPr lang="en-US" baseline="0" dirty="0" err="1"/>
              <a:t>ciliary</a:t>
            </a:r>
            <a:r>
              <a:rPr lang="en-US" baseline="0" dirty="0"/>
              <a:t> epithelium. Its </a:t>
            </a:r>
            <a:r>
              <a:rPr lang="en-US" baseline="0" dirty="0" err="1"/>
              <a:t>stimluation</a:t>
            </a:r>
            <a:r>
              <a:rPr lang="en-US" baseline="0" dirty="0"/>
              <a:t> will cause decrease aqueous production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/>
              <a:t>Beta 1- is present in myocardium . Result in tachycardia and increase cardiac output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/>
              <a:t>Beta 2 is present in bronchi and ciliary epithelium. Stimulation causes </a:t>
            </a:r>
            <a:r>
              <a:rPr lang="en-US" baseline="0" dirty="0" err="1"/>
              <a:t>bronchodilatation</a:t>
            </a:r>
            <a:r>
              <a:rPr lang="en-US" baseline="0" dirty="0"/>
              <a:t>, and increase aqueous production.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 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1CC4-C5ED-4300-98D1-74C2CF0F7FF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55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/>
              <a:t>If</a:t>
            </a:r>
            <a:r>
              <a:rPr lang="en-US" baseline="0" dirty="0"/>
              <a:t> one time daily use is </a:t>
            </a:r>
            <a:r>
              <a:rPr lang="en-US" baseline="0" dirty="0" err="1"/>
              <a:t>chosen,its</a:t>
            </a:r>
            <a:r>
              <a:rPr lang="en-US" baseline="0" dirty="0"/>
              <a:t> better to use drop in the morning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Both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timolol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betaxolol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accumulate 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Tenon’s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capsule where a reservoir effect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occur allowing gradual release of these agents long after they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been discontinued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Not useful in  patient already on systemic beta blockers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bcoz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dirty="0"/>
              <a:t>most</a:t>
            </a:r>
            <a:r>
              <a:rPr lang="en-US" sz="1200" baseline="0" dirty="0"/>
              <a:t> of the beta receptors are already blocked </a:t>
            </a:r>
            <a:endParaRPr lang="en-US" sz="12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dirty="0"/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61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/>
              <a:t>Short</a:t>
            </a:r>
            <a:r>
              <a:rPr lang="en-US" baseline="0" dirty="0"/>
              <a:t> term escape :is due 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an increase in the number of </a:t>
            </a:r>
            <a:r>
              <a:rPr lang="el-GR" sz="1200" b="0" i="0" u="none" strike="noStrike" kern="1200" baseline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β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-adrenergic receptors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ciliary processes under the condition of prolonged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β-adrenergic blockade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 term drift : a time-dependent decrease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cellular sensitivity to adrenergic antagonists..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tachyphylaxis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87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baseline="0" dirty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/>
              <a:t>They are partial antagonist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/>
              <a:t>It has less effect on serum lipid level than </a:t>
            </a:r>
            <a:r>
              <a:rPr lang="en-US" baseline="0" dirty="0" err="1"/>
              <a:t>timolol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56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Amnesia:Partial</a:t>
            </a:r>
            <a:r>
              <a:rPr lang="en-US" dirty="0"/>
              <a:t> or total loss of memory</a:t>
            </a:r>
          </a:p>
          <a:p>
            <a:r>
              <a:rPr lang="en-US" dirty="0" err="1"/>
              <a:t>Bradycardia:Abnormally</a:t>
            </a:r>
            <a:r>
              <a:rPr lang="en-US" dirty="0"/>
              <a:t> slow heartbeat</a:t>
            </a:r>
          </a:p>
          <a:p>
            <a:r>
              <a:rPr lang="en-US" dirty="0"/>
              <a:t>Arrhythmias :An abnormal rate of muscle contractions in the heart</a:t>
            </a:r>
          </a:p>
          <a:p>
            <a:r>
              <a:rPr lang="en-US" dirty="0" err="1"/>
              <a:t>Dyspnea:Difficult</a:t>
            </a:r>
            <a:r>
              <a:rPr lang="en-US" dirty="0"/>
              <a:t> or labored respiration</a:t>
            </a:r>
          </a:p>
          <a:p>
            <a:r>
              <a:rPr lang="en-US" dirty="0" err="1"/>
              <a:t>Alopecia:Loss</a:t>
            </a:r>
            <a:r>
              <a:rPr lang="en-US" dirty="0"/>
              <a:t> of hair (especially on the head)</a:t>
            </a:r>
          </a:p>
          <a:p>
            <a:r>
              <a:rPr lang="en-US" dirty="0"/>
              <a:t>Lichen planus:</a:t>
            </a:r>
            <a:r>
              <a:rPr lang="en-US" baseline="0" dirty="0"/>
              <a:t> </a:t>
            </a:r>
            <a:r>
              <a:rPr lang="en-US" baseline="0" dirty="0" err="1"/>
              <a:t>ithchy</a:t>
            </a:r>
            <a:r>
              <a:rPr lang="en-US" baseline="0" dirty="0"/>
              <a:t> allergic reaction affecting limbs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01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64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en-US" sz="1100" dirty="0"/>
              <a:t>Alpha 1 vasoconstriction of ciliary </a:t>
            </a:r>
            <a:r>
              <a:rPr lang="en-US" sz="1100" dirty="0" err="1"/>
              <a:t>vessles</a:t>
            </a:r>
            <a:r>
              <a:rPr lang="en-US" sz="1100" dirty="0"/>
              <a:t> decreased </a:t>
            </a:r>
            <a:r>
              <a:rPr lang="en-US" sz="1100" dirty="0" err="1"/>
              <a:t>acqueous</a:t>
            </a:r>
            <a:r>
              <a:rPr lang="en-US" sz="1100" dirty="0"/>
              <a:t> formation 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en-US" sz="1100" dirty="0"/>
              <a:t>Alpha</a:t>
            </a:r>
            <a:r>
              <a:rPr lang="en-US" sz="1100" baseline="0" dirty="0"/>
              <a:t> 2 ciliary epithelium : decreased secretory activity </a:t>
            </a: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88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Instilled epinephrine undergoes oxidation and polymerization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form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adrenochrome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pigment of the melanin family.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Adrenochrome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deposits are often found in the lower conjunctival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cul-de-sac, where they may be mistaken for foreign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bodies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deposits generally produce no symptoms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Adrenochrome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deposits in the conjunctiva may last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years even after discontinuation of the drug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39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dirty="0"/>
              <a:t>undergoes biotransformation to epinephrine within the cornea by esterase enzyme </a:t>
            </a:r>
            <a:r>
              <a:rPr lang="en-US" baseline="0" dirty="0"/>
              <a:t>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baseline="0" dirty="0"/>
              <a:t>Greater penetration due to lipophilic nature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baseline="0" dirty="0"/>
              <a:t>Differs from epi in that it lacks benzene group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baseline="0" dirty="0"/>
              <a:t>Often combined with </a:t>
            </a:r>
            <a:r>
              <a:rPr lang="en-US" baseline="0" dirty="0" err="1"/>
              <a:t>echthiophate</a:t>
            </a:r>
            <a:r>
              <a:rPr lang="en-US" baseline="0" dirty="0"/>
              <a:t> to reduce iris epithelial </a:t>
            </a:r>
            <a:r>
              <a:rPr lang="en-US" baseline="0" dirty="0" err="1"/>
              <a:t>cys</a:t>
            </a:r>
            <a:r>
              <a:rPr lang="en-US" baseline="0" dirty="0"/>
              <a:t> 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06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73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/>
              <a:t>This para amino</a:t>
            </a:r>
            <a:r>
              <a:rPr lang="en-US" baseline="0" dirty="0"/>
              <a:t> derivative decrease penetration to blood brain barrier and thus reduces the risk of systemic hypertension and reduces CNS side effects 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1.0% concentration is used to control postsurgical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elevations in IOP after anterior segment laser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surgery and for short-term IOP control in open-angle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glaucoma before filtering procedures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31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/>
              <a:t>It is the drug of choice in chronic treatment of glaucoma and in patients with cardiopulmonary disease and who have contraindications to b-blocker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 err="1"/>
              <a:t>Neuroprotection:it</a:t>
            </a:r>
            <a:r>
              <a:rPr lang="en-US" dirty="0"/>
              <a:t> promotes ganglion cell survival after </a:t>
            </a:r>
            <a:r>
              <a:rPr lang="en-US" dirty="0" err="1"/>
              <a:t>ischaemic</a:t>
            </a:r>
            <a:r>
              <a:rPr lang="en-US" dirty="0"/>
              <a:t> damage or elevated glutamate</a:t>
            </a:r>
            <a:r>
              <a:rPr lang="en-US" baseline="0" dirty="0"/>
              <a:t>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33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 err="1"/>
              <a:t>Brimonidine</a:t>
            </a:r>
            <a:r>
              <a:rPr lang="en-US" baseline="0" dirty="0"/>
              <a:t> alters matrix </a:t>
            </a:r>
            <a:r>
              <a:rPr lang="en-US" baseline="0" dirty="0" err="1"/>
              <a:t>mellanopreotease</a:t>
            </a:r>
            <a:r>
              <a:rPr lang="en-US" baseline="0" dirty="0"/>
              <a:t> in the corneal cells and thus they may contribute to ocular surface disease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77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011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 err="1"/>
              <a:t>Ocusert:thin</a:t>
            </a:r>
            <a:r>
              <a:rPr lang="en-US" dirty="0"/>
              <a:t> elliptical micro units containing drug in reservoir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/>
              <a:t>Placed under lower eyelid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/>
              <a:t>Delivers drug for 7 days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42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an acute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angle-closure attack, the IOP is often in excess of 60 mm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Hg.At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those high pressures the ischemic iris sphincter is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unresponsive to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pilocarpine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Topical β-blockers,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apraclonidine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systemic agents are indicated initially to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bring the pressure below 50 mm Hg before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pilocarpine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administered.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178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means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bimatoprost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differs sufficiently in both structure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function from other prostaglandin compounds to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warrant a new class of ocular hypotensive agents, called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prostamides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042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/>
              <a:t>In children it is less effective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90BF-A716-4D2A-B345-DA3B212A842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646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/>
              <a:t>No systemic side effect because of low concentration</a:t>
            </a:r>
            <a:r>
              <a:rPr lang="en-US" baseline="0" dirty="0"/>
              <a:t> of drug and short plasma half life </a:t>
            </a:r>
          </a:p>
          <a:p>
            <a:r>
              <a:rPr lang="en-US" baseline="0" dirty="0"/>
              <a:t>Increase in iris pigmentation :It usually occurs after 6 months,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may persist for 2 years after discontinuation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treatment.:</a:t>
            </a:r>
            <a:r>
              <a:rPr lang="en-US" baseline="0" dirty="0" err="1"/>
              <a:t>Mechanism</a:t>
            </a:r>
            <a:r>
              <a:rPr lang="en-US" baseline="0" dirty="0"/>
              <a:t> is PG may stimulate synthesis of melanin within iris melanocyte but not an increase in melanocyte 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1CC4-C5ED-4300-98D1-74C2CF0F7FF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592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dirty="0"/>
              <a:t>(</a:t>
            </a:r>
            <a:r>
              <a:rPr lang="en-US" dirty="0" err="1"/>
              <a:t>nonpigmented</a:t>
            </a:r>
            <a:r>
              <a:rPr lang="en-US" dirty="0"/>
              <a:t> epithelium of ciliary processes)-60% of the aqueous </a:t>
            </a:r>
            <a:r>
              <a:rPr lang="en-US" dirty="0" err="1"/>
              <a:t>humour</a:t>
            </a:r>
            <a:r>
              <a:rPr lang="en-US" dirty="0"/>
              <a:t> formation is dependent on this enzyme.</a:t>
            </a:r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dirty="0" err="1"/>
              <a:t>cA</a:t>
            </a:r>
            <a:r>
              <a:rPr lang="en-US" dirty="0"/>
              <a:t> is</a:t>
            </a:r>
            <a:r>
              <a:rPr lang="en-US" baseline="0" dirty="0"/>
              <a:t> essential to form bicarbonate….bicarbonate formation is essential for aq. Production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tissues contain carbonic anhydrase in quantities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exceed physiologic requirements. Because of this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excess, at least 99% of carbonic anhydrase activity must be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inhibited to depress aqueous production significantly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1CC4-C5ED-4300-98D1-74C2CF0F7FF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15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/>
              <a:t>Acetazolamide has poor lipid</a:t>
            </a:r>
            <a:r>
              <a:rPr lang="en-US" baseline="0" dirty="0"/>
              <a:t> solubility and corneal penetration, so not applied topically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/>
              <a:t>Carbonic anhydrase is present in the corneal endothelium so drugs that affect it impair its pump </a:t>
            </a:r>
            <a:r>
              <a:rPr lang="en-US" baseline="0" dirty="0" err="1"/>
              <a:t>mechanism.thus</a:t>
            </a:r>
            <a:r>
              <a:rPr lang="en-US" baseline="0" dirty="0"/>
              <a:t> contraindicated in pt. with compromised endothelium and who have gone </a:t>
            </a:r>
            <a:r>
              <a:rPr lang="en-US" baseline="0" dirty="0" err="1"/>
              <a:t>keratoplasty</a:t>
            </a:r>
            <a:r>
              <a:rPr lang="en-US" baseline="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contrast to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timolol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has no significant effect on aqueous flow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sleeping humans, acetazolamide reduces aqueous flow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sleep. In humans, the aqueous flow rate normally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decreases approximately 60% during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sleep.Acetazolamide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suppresses aqueous flow an additional 24% below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nocturnal flow rate.</a:t>
            </a:r>
            <a:endParaRPr lang="en-US" baseline="0" dirty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748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Osmotic agents are approved for the short -term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management of acute glaucoma in adults and may be used in the reduction of vitreous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 prior to cataract surgery.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1CC4-C5ED-4300-98D1-74C2CF0F7FF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157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Mannitol  must be given intravenously because it is not absorbed from the</a:t>
            </a:r>
          </a:p>
          <a:p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gastrointestinal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23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 err="1"/>
              <a:t>Hematoma:A</a:t>
            </a:r>
            <a:r>
              <a:rPr lang="en-US" dirty="0"/>
              <a:t> localized swelling filled with blood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 err="1"/>
              <a:t>Angina:A</a:t>
            </a:r>
            <a:r>
              <a:rPr lang="en-US" dirty="0"/>
              <a:t> heart condition marked by chest pain due to reduced oxygen to the heart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 err="1"/>
              <a:t>Diuresis:Increased</a:t>
            </a:r>
            <a:r>
              <a:rPr lang="en-US" dirty="0"/>
              <a:t> secretion of urine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 err="1"/>
              <a:t>Anuria:Inability</a:t>
            </a:r>
            <a:r>
              <a:rPr lang="en-US" dirty="0"/>
              <a:t> to urinate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dirty="0" err="1"/>
              <a:t>Ketoacidosis:Acidosis</a:t>
            </a:r>
            <a:r>
              <a:rPr lang="en-US" dirty="0"/>
              <a:t> with an accumulation of ketone bodies; occurs primarily in diabetes mellitus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CDE86-FB26-411D-8D8F-B16EC8A0ED99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07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701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81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874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70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4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1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56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5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43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643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9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005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healthkura.com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1.xml.rels><?xml version="1.0" encoding="UTF-8" standalone="yes" ?><Relationships xmlns="http://schemas.openxmlformats.org/package/2006/relationships"><Relationship Id="rId8" Target="../diagrams/drawing4.xml" Type="http://schemas.microsoft.com/office/2007/relationships/diagramDrawing"/><Relationship Id="rId3" Target="../media/image11.jpeg" Type="http://schemas.openxmlformats.org/officeDocument/2006/relationships/image"/><Relationship Id="rId7" Target="../diagrams/colors4.xml" Type="http://schemas.openxmlformats.org/officeDocument/2006/relationships/diagramColors"/><Relationship Id="rId2" Target="../notesSlides/notesSlide4.xml" Type="http://schemas.openxmlformats.org/officeDocument/2006/relationships/notesSlide"/><Relationship Id="rId1" Target="../slideLayouts/slideLayout4.xml" Type="http://schemas.openxmlformats.org/officeDocument/2006/relationships/slideLayout"/><Relationship Id="rId6" Target="../diagrams/quickStyle4.xml" Type="http://schemas.openxmlformats.org/officeDocument/2006/relationships/diagramQuickStyle"/><Relationship Id="rId5" Target="../diagrams/layout4.xml" Type="http://schemas.openxmlformats.org/officeDocument/2006/relationships/diagramLayout"/><Relationship Id="rId4" Target="../diagrams/data4.xml" Type="http://schemas.openxmlformats.org/officeDocument/2006/relationships/diagramDat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notesSlides/notesSlide7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g"/><Relationship Id="rId18" Type="http://schemas.openxmlformats.org/officeDocument/2006/relationships/image" Target="../media/image31.jpg"/><Relationship Id="rId3" Type="http://schemas.openxmlformats.org/officeDocument/2006/relationships/image" Target="../media/image16.jpg"/><Relationship Id="rId21" Type="http://schemas.openxmlformats.org/officeDocument/2006/relationships/image" Target="../media/image34.jpg"/><Relationship Id="rId7" Type="http://schemas.openxmlformats.org/officeDocument/2006/relationships/image" Target="../media/image20.jpg"/><Relationship Id="rId12" Type="http://schemas.openxmlformats.org/officeDocument/2006/relationships/image" Target="../media/image25.jpg"/><Relationship Id="rId17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9.jpg"/><Relationship Id="rId20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jpg"/><Relationship Id="rId10" Type="http://schemas.openxmlformats.org/officeDocument/2006/relationships/image" Target="../media/image23.jpg"/><Relationship Id="rId19" Type="http://schemas.openxmlformats.org/officeDocument/2006/relationships/image" Target="../media/image32.jpg"/><Relationship Id="rId4" Type="http://schemas.openxmlformats.org/officeDocument/2006/relationships/image" Target="../media/image17.jpeg"/><Relationship Id="rId9" Type="http://schemas.openxmlformats.org/officeDocument/2006/relationships/image" Target="../media/image22.jpg"/><Relationship Id="rId14" Type="http://schemas.openxmlformats.org/officeDocument/2006/relationships/image" Target="../media/image27.jpeg"/><Relationship Id="rId22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image" Target="../media/image43.jpg"/><Relationship Id="rId18" Type="http://schemas.openxmlformats.org/officeDocument/2006/relationships/image" Target="../media/image47.jpg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42.jpg"/><Relationship Id="rId17" Type="http://schemas.openxmlformats.org/officeDocument/2006/relationships/image" Target="../media/image46.jpg"/><Relationship Id="rId2" Type="http://schemas.openxmlformats.org/officeDocument/2006/relationships/diagramData" Target="../diagrams/data5.xml"/><Relationship Id="rId16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image" Target="../media/image39.gif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6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 ?><Relationships xmlns="http://schemas.openxmlformats.org/package/2006/relationships"><Relationship Id="rId3" Target="../media/image57.jpeg" Type="http://schemas.openxmlformats.org/officeDocument/2006/relationships/image"/><Relationship Id="rId2" Target="../notesSlides/notesSlide9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 ?><Relationships xmlns="http://schemas.openxmlformats.org/package/2006/relationships"><Relationship Id="rId8" Target="../media/image44.jpg" Type="http://schemas.openxmlformats.org/officeDocument/2006/relationships/image"/><Relationship Id="rId13" Target="../media/image70.jpg" Type="http://schemas.openxmlformats.org/officeDocument/2006/relationships/image"/><Relationship Id="rId3" Target="../media/image64.jpg" Type="http://schemas.openxmlformats.org/officeDocument/2006/relationships/image"/><Relationship Id="rId7" Target="../media/image68.jpg" Type="http://schemas.openxmlformats.org/officeDocument/2006/relationships/image"/><Relationship Id="rId12" Target="../media/image54.jpeg" Type="http://schemas.openxmlformats.org/officeDocument/2006/relationships/image"/><Relationship Id="rId2" Target="../notesSlides/notesSlide11.xml" Type="http://schemas.openxmlformats.org/officeDocument/2006/relationships/notesSlide"/><Relationship Id="rId1" Target="../slideLayouts/slideLayout4.xml" Type="http://schemas.openxmlformats.org/officeDocument/2006/relationships/slideLayout"/><Relationship Id="rId6" Target="../media/image67.jpeg" Type="http://schemas.openxmlformats.org/officeDocument/2006/relationships/image"/><Relationship Id="rId11" Target="../media/image25.jpg" Type="http://schemas.openxmlformats.org/officeDocument/2006/relationships/image"/><Relationship Id="rId5" Target="../media/image66.jpeg" Type="http://schemas.openxmlformats.org/officeDocument/2006/relationships/image"/><Relationship Id="rId10" Target="../media/image69.jpg" Type="http://schemas.openxmlformats.org/officeDocument/2006/relationships/image"/><Relationship Id="rId4" Target="../media/image65.jpg" Type="http://schemas.openxmlformats.org/officeDocument/2006/relationships/image"/><Relationship Id="rId9" Target="../media/image42.jpg" Type="http://schemas.openxmlformats.org/officeDocument/2006/relationships/image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 ?><Relationships xmlns="http://schemas.openxmlformats.org/package/2006/relationships"><Relationship Id="rId3" Target="../media/image73.jpeg" Type="http://schemas.openxmlformats.org/officeDocument/2006/relationships/image"/><Relationship Id="rId2" Target="../notesSlides/notesSlide14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 ?><Relationships xmlns="http://schemas.openxmlformats.org/package/2006/relationships"><Relationship Id="rId8" Target="../media/image24.jpeg" Type="http://schemas.openxmlformats.org/officeDocument/2006/relationships/image"/><Relationship Id="rId13" Target="../media/image64.jpg" Type="http://schemas.openxmlformats.org/officeDocument/2006/relationships/image"/><Relationship Id="rId3" Target="../media/image74.jpg" Type="http://schemas.openxmlformats.org/officeDocument/2006/relationships/image"/><Relationship Id="rId7" Target="../media/image26.jpg" Type="http://schemas.openxmlformats.org/officeDocument/2006/relationships/image"/><Relationship Id="rId12" Target="../media/image79.jpg" Type="http://schemas.openxmlformats.org/officeDocument/2006/relationships/image"/><Relationship Id="rId2" Target="../notesSlides/notesSlide16.xml" Type="http://schemas.openxmlformats.org/officeDocument/2006/relationships/notesSlide"/><Relationship Id="rId16" Target="../media/image81.jpeg" Type="http://schemas.openxmlformats.org/officeDocument/2006/relationships/image"/><Relationship Id="rId1" Target="../slideLayouts/slideLayout4.xml" Type="http://schemas.openxmlformats.org/officeDocument/2006/relationships/slideLayout"/><Relationship Id="rId6" Target="../media/image19.jpg" Type="http://schemas.openxmlformats.org/officeDocument/2006/relationships/image"/><Relationship Id="rId11" Target="../media/image78.jpg" Type="http://schemas.openxmlformats.org/officeDocument/2006/relationships/image"/><Relationship Id="rId5" Target="../media/image76.jpeg" Type="http://schemas.openxmlformats.org/officeDocument/2006/relationships/image"/><Relationship Id="rId15" Target="../media/image66.jpeg" Type="http://schemas.openxmlformats.org/officeDocument/2006/relationships/image"/><Relationship Id="rId10" Target="../media/image68.jpg" Type="http://schemas.openxmlformats.org/officeDocument/2006/relationships/image"/><Relationship Id="rId4" Target="../media/image75.jpg" Type="http://schemas.openxmlformats.org/officeDocument/2006/relationships/image"/><Relationship Id="rId9" Target="../media/image77.jpg" Type="http://schemas.openxmlformats.org/officeDocument/2006/relationships/image"/><Relationship Id="rId14" Target="../media/image80.gif" Type="http://schemas.openxmlformats.org/officeDocument/2006/relationships/image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jpe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 ?><Relationships xmlns="http://schemas.openxmlformats.org/package/2006/relationships"><Relationship Id="rId3" Target="../media/image86.jpeg" Type="http://schemas.openxmlformats.org/officeDocument/2006/relationships/image"/><Relationship Id="rId2" Target="../notesSlides/notesSlide19.xml" Type="http://schemas.openxmlformats.org/officeDocument/2006/relationships/notesSlide"/><Relationship Id="rId1" Target="../slideLayouts/slideLayout4.xml" Type="http://schemas.openxmlformats.org/officeDocument/2006/relationships/slideLayout"/><Relationship Id="rId4" Target="../media/image87.jpg" Type="http://schemas.openxmlformats.org/officeDocument/2006/relationships/image"/></Relationships>
</file>

<file path=ppt/slides/_rels/slide36.xml.rels><?xml version="1.0" encoding="UTF-8" standalone="yes" ?><Relationships xmlns="http://schemas.openxmlformats.org/package/2006/relationships"><Relationship Id="rId8" Target="../media/image92.jpg" Type="http://schemas.openxmlformats.org/officeDocument/2006/relationships/image"/><Relationship Id="rId13" Target="../media/image19.jpg" Type="http://schemas.openxmlformats.org/officeDocument/2006/relationships/image"/><Relationship Id="rId18" Target="../media/image99.jpeg" Type="http://schemas.openxmlformats.org/officeDocument/2006/relationships/image"/><Relationship Id="rId3" Target="../media/image89.jpg" Type="http://schemas.openxmlformats.org/officeDocument/2006/relationships/image"/><Relationship Id="rId21" Target="../media/image26.jpg" Type="http://schemas.openxmlformats.org/officeDocument/2006/relationships/image"/><Relationship Id="rId7" Target="../media/image42.jpg" Type="http://schemas.openxmlformats.org/officeDocument/2006/relationships/image"/><Relationship Id="rId12" Target="../media/image96.jpeg" Type="http://schemas.openxmlformats.org/officeDocument/2006/relationships/image"/><Relationship Id="rId17" Target="../media/image28.jpg" Type="http://schemas.openxmlformats.org/officeDocument/2006/relationships/image"/><Relationship Id="rId25" Target="../media/image103.jpeg" Type="http://schemas.openxmlformats.org/officeDocument/2006/relationships/image"/><Relationship Id="rId2" Target="../media/image88.jpg" Type="http://schemas.openxmlformats.org/officeDocument/2006/relationships/image"/><Relationship Id="rId16" Target="../media/image98.jpg" Type="http://schemas.openxmlformats.org/officeDocument/2006/relationships/image"/><Relationship Id="rId20" Target="../media/image100.jp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91.jpg" Type="http://schemas.openxmlformats.org/officeDocument/2006/relationships/image"/><Relationship Id="rId11" Target="../media/image95.jpeg" Type="http://schemas.openxmlformats.org/officeDocument/2006/relationships/image"/><Relationship Id="rId24" Target="../media/image102.jpeg" Type="http://schemas.openxmlformats.org/officeDocument/2006/relationships/image"/><Relationship Id="rId5" Target="../media/image90.jpg" Type="http://schemas.openxmlformats.org/officeDocument/2006/relationships/image"/><Relationship Id="rId15" Target="../media/image97.jpg" Type="http://schemas.openxmlformats.org/officeDocument/2006/relationships/image"/><Relationship Id="rId23" Target="../media/image101.jpg" Type="http://schemas.openxmlformats.org/officeDocument/2006/relationships/image"/><Relationship Id="rId10" Target="../media/image94.jpeg" Type="http://schemas.openxmlformats.org/officeDocument/2006/relationships/image"/><Relationship Id="rId19" Target="../media/image29.jpg" Type="http://schemas.openxmlformats.org/officeDocument/2006/relationships/image"/><Relationship Id="rId4" Target="../media/image80.gif" Type="http://schemas.openxmlformats.org/officeDocument/2006/relationships/image"/><Relationship Id="rId9" Target="../media/image93.jpg" Type="http://schemas.openxmlformats.org/officeDocument/2006/relationships/image"/><Relationship Id="rId14" Target="../media/image65.jpg" Type="http://schemas.openxmlformats.org/officeDocument/2006/relationships/image"/><Relationship Id="rId22" Target="../media/image24.jpeg" Type="http://schemas.openxmlformats.org/officeDocument/2006/relationships/image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 ?><Relationships xmlns="http://schemas.openxmlformats.org/package/2006/relationships"><Relationship Id="rId2" Target="../media/image106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43.xml.rels><?xml version="1.0" encoding="UTF-8" standalone="yes" ?><Relationships xmlns="http://schemas.openxmlformats.org/package/2006/relationships"><Relationship Id="rId3" Target="../media/image107.jpeg" Type="http://schemas.openxmlformats.org/officeDocument/2006/relationships/image"/><Relationship Id="rId2" Target="../notesSlides/notesSlide20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 ?><Relationships xmlns="http://schemas.openxmlformats.org/package/2006/relationships"><Relationship Id="rId8" Target="../media/image112.jpg" Type="http://schemas.openxmlformats.org/officeDocument/2006/relationships/image"/><Relationship Id="rId13" Target="../media/image116.jpg" Type="http://schemas.openxmlformats.org/officeDocument/2006/relationships/image"/><Relationship Id="rId3" Target="../media/image108.jpg" Type="http://schemas.openxmlformats.org/officeDocument/2006/relationships/image"/><Relationship Id="rId7" Target="../media/image111.jpg" Type="http://schemas.openxmlformats.org/officeDocument/2006/relationships/image"/><Relationship Id="rId12" Target="../media/image42.jpg" Type="http://schemas.openxmlformats.org/officeDocument/2006/relationships/image"/><Relationship Id="rId2" Target="../notesSlides/notesSlide22.xml" Type="http://schemas.openxmlformats.org/officeDocument/2006/relationships/notesSlide"/><Relationship Id="rId16" Target="../media/image118.jpg" Type="http://schemas.openxmlformats.org/officeDocument/2006/relationships/image"/><Relationship Id="rId1" Target="../slideLayouts/slideLayout4.xml" Type="http://schemas.openxmlformats.org/officeDocument/2006/relationships/slideLayout"/><Relationship Id="rId6" Target="../media/image66.jpeg" Type="http://schemas.openxmlformats.org/officeDocument/2006/relationships/image"/><Relationship Id="rId11" Target="../media/image115.jpg" Type="http://schemas.openxmlformats.org/officeDocument/2006/relationships/image"/><Relationship Id="rId5" Target="../media/image110.jpg" Type="http://schemas.openxmlformats.org/officeDocument/2006/relationships/image"/><Relationship Id="rId15" Target="../media/image117.jpg" Type="http://schemas.openxmlformats.org/officeDocument/2006/relationships/image"/><Relationship Id="rId10" Target="../media/image114.jpg" Type="http://schemas.openxmlformats.org/officeDocument/2006/relationships/image"/><Relationship Id="rId4" Target="../media/image109.jpg" Type="http://schemas.openxmlformats.org/officeDocument/2006/relationships/image"/><Relationship Id="rId9" Target="../media/image113.jpeg" Type="http://schemas.openxmlformats.org/officeDocument/2006/relationships/image"/><Relationship Id="rId14" Target="../media/image19.jpg" Type="http://schemas.openxmlformats.org/officeDocument/2006/relationships/image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49.xml.rels><?xml version="1.0" encoding="UTF-8" standalone="yes" ?><Relationships xmlns="http://schemas.openxmlformats.org/package/2006/relationships"><Relationship Id="rId3" Target="../media/image125.jpeg" Type="http://schemas.openxmlformats.org/officeDocument/2006/relationships/image"/><Relationship Id="rId2" Target="../notesSlides/notesSlide24.xml" Type="http://schemas.openxmlformats.org/officeDocument/2006/relationships/notesSlide"/><Relationship Id="rId1" Target="../slideLayouts/slideLayout4.xml" Type="http://schemas.openxmlformats.org/officeDocument/2006/relationships/slideLayout"/><Relationship Id="rId4" Target="../media/image126.jpg" Type="http://schemas.openxmlformats.org/officeDocument/2006/relationships/image"/></Relationships>
</file>

<file path=ppt/slides/_rels/slide50.xml.rels><?xml version="1.0" encoding="UTF-8" standalone="yes" ?><Relationships xmlns="http://schemas.openxmlformats.org/package/2006/relationships"><Relationship Id="rId8" Target="../media/image132.jpg" Type="http://schemas.openxmlformats.org/officeDocument/2006/relationships/image"/><Relationship Id="rId3" Target="../media/image128.jpeg" Type="http://schemas.openxmlformats.org/officeDocument/2006/relationships/image"/><Relationship Id="rId7" Target="../media/image131.jpg" Type="http://schemas.openxmlformats.org/officeDocument/2006/relationships/image"/><Relationship Id="rId2" Target="../media/image127.jp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75.jpg" Type="http://schemas.openxmlformats.org/officeDocument/2006/relationships/image"/><Relationship Id="rId5" Target="../media/image130.jpeg" Type="http://schemas.openxmlformats.org/officeDocument/2006/relationships/image"/><Relationship Id="rId4" Target="../media/image129.jpg" Type="http://schemas.openxmlformats.org/officeDocument/2006/relationships/image"/><Relationship Id="rId9" Target="../media/image35.jpg" Type="http://schemas.openxmlformats.org/officeDocument/2006/relationships/image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56.xml.rels><?xml version="1.0" encoding="UTF-8" standalone="yes" ?><Relationships xmlns="http://schemas.openxmlformats.org/package/2006/relationships"><Relationship Id="rId3" Target="../media/image136.jpeg" Type="http://schemas.openxmlformats.org/officeDocument/2006/relationships/image"/><Relationship Id="rId2" Target="../notesSlides/notesSlide26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gif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7" Type="http://schemas.openxmlformats.org/officeDocument/2006/relationships/image" Target="../media/image144.pn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jpeg"/><Relationship Id="rId5" Type="http://schemas.openxmlformats.org/officeDocument/2006/relationships/image" Target="../media/image142.jpg"/><Relationship Id="rId4" Type="http://schemas.openxmlformats.org/officeDocument/2006/relationships/image" Target="../media/image14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kura.com/" TargetMode="External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8382000" cy="1450757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FFFF00"/>
                </a:solidFill>
                <a:latin typeface="Algerian" panose="04020705040A02060702" pitchFamily="82" charset="0"/>
                <a:ea typeface="Adobe Song Std L" panose="02020300000000000000" pitchFamily="18" charset="-128"/>
              </a:rPr>
              <a:t>ANTI  GLAUCOMA  DRUGS</a:t>
            </a:r>
          </a:p>
        </p:txBody>
      </p:sp>
      <p:sp>
        <p:nvSpPr>
          <p:cNvPr id="8" name="Rectangle 7"/>
          <p:cNvSpPr/>
          <p:nvPr/>
        </p:nvSpPr>
        <p:spPr>
          <a:xfrm>
            <a:off x="5600700" y="3933705"/>
            <a:ext cx="2590800" cy="13273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Bikash </a:t>
            </a:r>
            <a:r>
              <a:rPr lang="en-US" sz="2400" b="1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Sapkota</a:t>
            </a:r>
            <a:endParaRPr lang="en-US" sz="2400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Optometrist</a:t>
            </a:r>
          </a:p>
        </p:txBody>
      </p:sp>
      <p:sp>
        <p:nvSpPr>
          <p:cNvPr id="9" name="Rectangle 8"/>
          <p:cNvSpPr/>
          <p:nvPr/>
        </p:nvSpPr>
        <p:spPr>
          <a:xfrm>
            <a:off x="615462" y="4102084"/>
            <a:ext cx="3886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solidFill>
                  <a:schemeClr val="tx1"/>
                </a:solidFill>
              </a:rPr>
              <a:t>Maharajgunj</a:t>
            </a:r>
            <a:r>
              <a:rPr lang="en-US" sz="2400" b="1" dirty="0">
                <a:solidFill>
                  <a:schemeClr val="tx1"/>
                </a:solidFill>
              </a:rPr>
              <a:t> Medical Campus, Nepal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1749643"/>
            <a:ext cx="8001000" cy="917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934F3A-28D7-4584-9D65-08C514910629}"/>
              </a:ext>
            </a:extLst>
          </p:cNvPr>
          <p:cNvSpPr/>
          <p:nvPr/>
        </p:nvSpPr>
        <p:spPr>
          <a:xfrm>
            <a:off x="0" y="6324600"/>
            <a:ext cx="9144000" cy="53044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Only for offline informational uses. Copyright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© Bikash Sapkota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0A7E41-2690-49CE-A957-D812B8573BCA}"/>
              </a:ext>
            </a:extLst>
          </p:cNvPr>
          <p:cNvSpPr/>
          <p:nvPr/>
        </p:nvSpPr>
        <p:spPr>
          <a:xfrm>
            <a:off x="2743200" y="5692012"/>
            <a:ext cx="3733800" cy="5746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hlinkClick r:id="rId2"/>
              </a:rPr>
              <a:t>www.healthkura.com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458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Presentation Layout </a:t>
            </a: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4676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Introduction to glaucoma </a:t>
            </a:r>
          </a:p>
          <a:p>
            <a:pPr marL="457200" indent="-457200"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Anti glaucoma drugs:</a:t>
            </a:r>
          </a:p>
          <a:p>
            <a:pPr>
              <a:buClr>
                <a:srgbClr val="FFFF00"/>
              </a:buClr>
            </a:pPr>
            <a:r>
              <a:rPr lang="en-US" sz="2800" dirty="0">
                <a:solidFill>
                  <a:schemeClr val="tx1"/>
                </a:solidFill>
              </a:rPr>
              <a:t>                     Classification </a:t>
            </a:r>
          </a:p>
          <a:p>
            <a:pPr>
              <a:buClr>
                <a:srgbClr val="FFFF00"/>
              </a:buClr>
            </a:pPr>
            <a:r>
              <a:rPr lang="en-US" sz="2800" dirty="0">
                <a:solidFill>
                  <a:schemeClr val="tx1"/>
                </a:solidFill>
              </a:rPr>
              <a:t>                     Indications </a:t>
            </a:r>
          </a:p>
          <a:p>
            <a:pPr>
              <a:buClr>
                <a:srgbClr val="FFFF00"/>
              </a:buClr>
            </a:pPr>
            <a:r>
              <a:rPr lang="en-US" sz="2800" dirty="0">
                <a:solidFill>
                  <a:schemeClr val="tx1"/>
                </a:solidFill>
              </a:rPr>
              <a:t>                     Contraindications </a:t>
            </a:r>
          </a:p>
          <a:p>
            <a:pPr marL="457200" indent="-457200"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88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Introduction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95372499"/>
              </p:ext>
            </p:extLst>
          </p:nvPr>
        </p:nvGraphicFramePr>
        <p:xfrm>
          <a:off x="3962400" y="2057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762000" y="1981200"/>
            <a:ext cx="4495800" cy="2209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Glaucoma refers to a group of diseases characterized by 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Optic neuropathy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Specific pattern of visual field defect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Raised IOP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0" y="4672539"/>
            <a:ext cx="2362200" cy="16520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220" y="4703246"/>
            <a:ext cx="2362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50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Aqueous production and drainage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1371600"/>
            <a:ext cx="7162800" cy="297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Secretion of aqueous </a:t>
            </a:r>
            <a:r>
              <a:rPr lang="en-US" sz="2600" dirty="0" err="1">
                <a:solidFill>
                  <a:schemeClr val="tx1"/>
                </a:solidFill>
              </a:rPr>
              <a:t>humour</a:t>
            </a:r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       -ciliary body (posterior chamber)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 Route of drainage</a:t>
            </a:r>
          </a:p>
          <a:p>
            <a:r>
              <a:rPr lang="en-US" sz="2600" dirty="0">
                <a:solidFill>
                  <a:schemeClr val="tx1"/>
                </a:solidFill>
              </a:rPr>
              <a:t>      -primary (90%) : trabecular meshwork</a:t>
            </a:r>
          </a:p>
          <a:p>
            <a:r>
              <a:rPr lang="en-US" sz="2600" dirty="0">
                <a:solidFill>
                  <a:schemeClr val="tx1"/>
                </a:solidFill>
              </a:rPr>
              <a:t>      -</a:t>
            </a:r>
            <a:r>
              <a:rPr lang="en-US" sz="2600" dirty="0" err="1">
                <a:solidFill>
                  <a:schemeClr val="tx1"/>
                </a:solidFill>
              </a:rPr>
              <a:t>uveo</a:t>
            </a:r>
            <a:r>
              <a:rPr lang="en-US" sz="2600" dirty="0">
                <a:solidFill>
                  <a:schemeClr val="tx1"/>
                </a:solidFill>
              </a:rPr>
              <a:t>-scleral outflow(10%)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886200"/>
            <a:ext cx="4038600" cy="28623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86200"/>
            <a:ext cx="4297680" cy="286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05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Purpose of initiating glaucoma therapy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940041" cy="402336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The ultimate goal of glaucoma treatment is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preserve enough vision during the patient’s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lifetime  to meet their functional needs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Ideally, treatment should also delay glaucomatous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process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92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8229600" cy="1066800"/>
          </a:xfrm>
        </p:spPr>
        <p:txBody>
          <a:bodyPr/>
          <a:lstStyle/>
          <a:p>
            <a:r>
              <a:rPr lang="en-US" altLang="en-US" sz="32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MEDICAL ASPECTS OF GLAUCOMA THERAPY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05000"/>
            <a:ext cx="8153400" cy="4953000"/>
          </a:xfrm>
        </p:spPr>
        <p:txBody>
          <a:bodyPr/>
          <a:lstStyle/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>
                <a:solidFill>
                  <a:schemeClr val="accent6"/>
                </a:solidFill>
              </a:rPr>
              <a:t> When to treat 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dirty="0"/>
              <a:t>     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en-US" alt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when glaucomatous damage is documented or future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damage is likely</a:t>
            </a:r>
            <a:endParaRPr lang="en-US" altLang="en-US" dirty="0"/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>
                <a:solidFill>
                  <a:schemeClr val="accent6"/>
                </a:solidFill>
              </a:rPr>
              <a:t> What to prescribed 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dirty="0"/>
              <a:t> 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en-US" alt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best to try one drug with least ocular &amp; systemic side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effects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- use least amount of medication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- in emergency use 2 drugs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5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24839"/>
            <a:ext cx="7833359" cy="112776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Mechanisms of action of anti glaucoma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1845734"/>
            <a:ext cx="8153399" cy="4023360"/>
          </a:xfrm>
        </p:spPr>
        <p:txBody>
          <a:bodyPr>
            <a:normAutofit/>
          </a:bodyPr>
          <a:lstStyle/>
          <a:p>
            <a:r>
              <a:rPr lang="en-US" altLang="en-US" sz="2800" dirty="0">
                <a:solidFill>
                  <a:schemeClr val="accent6"/>
                </a:solidFill>
              </a:rPr>
              <a:t>Chief therapeutic measure is to lower IOP to the target level either by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Reducing aqueous production in the ciliary body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Promoting aqueous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humour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outflow through the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trabecular meshwork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Promoting aqueous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humour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outflow </a:t>
            </a:r>
            <a:r>
              <a:rPr lang="en-US" sz="2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via 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uveoscleral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pathway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5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0561" y="1826911"/>
            <a:ext cx="8371690" cy="83820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2060"/>
                </a:solidFill>
              </a:rPr>
              <a:t>Beta blockers </a:t>
            </a:r>
          </a:p>
          <a:p>
            <a:r>
              <a:rPr lang="en-US" sz="2000" i="1" dirty="0">
                <a:solidFill>
                  <a:schemeClr val="bg1"/>
                </a:solidFill>
              </a:rPr>
              <a:t>e.g. </a:t>
            </a:r>
            <a:r>
              <a:rPr lang="en-US" sz="2000" dirty="0" err="1">
                <a:solidFill>
                  <a:schemeClr val="bg1"/>
                </a:solidFill>
              </a:rPr>
              <a:t>timolol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carteolol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betaxolol,levobunolol</a:t>
            </a:r>
            <a:r>
              <a:rPr lang="en-US" sz="2000" dirty="0">
                <a:solidFill>
                  <a:schemeClr val="bg1"/>
                </a:solidFill>
              </a:rPr>
              <a:t> and </a:t>
            </a:r>
            <a:r>
              <a:rPr lang="en-US" sz="2000" dirty="0" err="1">
                <a:solidFill>
                  <a:schemeClr val="bg1"/>
                </a:solidFill>
              </a:rPr>
              <a:t>metipranolol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7239000" cy="74676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Classification of anti glaucoma drugs </a:t>
            </a:r>
            <a:endParaRPr lang="en-US" b="1" dirty="0">
              <a:solidFill>
                <a:srgbClr val="00B05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0561" y="2726072"/>
            <a:ext cx="8371690" cy="8382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2060"/>
                </a:solidFill>
              </a:rPr>
              <a:t>Adrenergic agonists </a:t>
            </a:r>
          </a:p>
          <a:p>
            <a:r>
              <a:rPr lang="en-US" sz="2000" i="1" dirty="0">
                <a:solidFill>
                  <a:schemeClr val="bg1"/>
                </a:solidFill>
              </a:rPr>
              <a:t>e.g. </a:t>
            </a:r>
            <a:r>
              <a:rPr lang="en-US" sz="2000" dirty="0">
                <a:solidFill>
                  <a:schemeClr val="bg1"/>
                </a:solidFill>
              </a:rPr>
              <a:t>epinephrine, dipivefrin, </a:t>
            </a:r>
            <a:r>
              <a:rPr lang="en-US" sz="2000" dirty="0" err="1">
                <a:solidFill>
                  <a:schemeClr val="bg1"/>
                </a:solidFill>
              </a:rPr>
              <a:t>brimonidine</a:t>
            </a:r>
            <a:r>
              <a:rPr lang="en-US" sz="2000" dirty="0">
                <a:solidFill>
                  <a:schemeClr val="bg1"/>
                </a:solidFill>
              </a:rPr>
              <a:t> and </a:t>
            </a:r>
            <a:r>
              <a:rPr lang="en-US" sz="2000" dirty="0" err="1">
                <a:solidFill>
                  <a:schemeClr val="bg1"/>
                </a:solidFill>
              </a:rPr>
              <a:t>apraclonidine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9939" y="3657600"/>
            <a:ext cx="8371690" cy="83820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2060"/>
                </a:solidFill>
              </a:rPr>
              <a:t>Prostaglandin analogue</a:t>
            </a:r>
          </a:p>
          <a:p>
            <a:r>
              <a:rPr lang="en-US" sz="2000" i="1" dirty="0">
                <a:solidFill>
                  <a:schemeClr val="bg1"/>
                </a:solidFill>
              </a:rPr>
              <a:t>e.g.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latanoprost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bimatoprost</a:t>
            </a:r>
            <a:r>
              <a:rPr lang="en-US" sz="2000" dirty="0">
                <a:solidFill>
                  <a:schemeClr val="bg1"/>
                </a:solidFill>
              </a:rPr>
              <a:t> ,</a:t>
            </a:r>
            <a:r>
              <a:rPr lang="en-US" sz="2000" dirty="0" err="1">
                <a:solidFill>
                  <a:schemeClr val="bg1"/>
                </a:solidFill>
              </a:rPr>
              <a:t>unoprostone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4574116"/>
            <a:ext cx="8371690" cy="83820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2060"/>
                </a:solidFill>
              </a:rPr>
              <a:t>Cholinergic agents </a:t>
            </a:r>
          </a:p>
          <a:p>
            <a:r>
              <a:rPr lang="en-US" sz="2000" i="1" dirty="0">
                <a:solidFill>
                  <a:schemeClr val="bg1"/>
                </a:solidFill>
              </a:rPr>
              <a:t>e.g. </a:t>
            </a:r>
            <a:r>
              <a:rPr lang="en-US" sz="2000" dirty="0" err="1">
                <a:solidFill>
                  <a:schemeClr val="bg1"/>
                </a:solidFill>
              </a:rPr>
              <a:t>pilocarpine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carbachol,demecarium</a:t>
            </a:r>
            <a:r>
              <a:rPr lang="en-US" sz="2000" dirty="0">
                <a:solidFill>
                  <a:schemeClr val="bg1"/>
                </a:solidFill>
              </a:rPr>
              <a:t> bromide and </a:t>
            </a:r>
            <a:r>
              <a:rPr lang="en-US" sz="2000" dirty="0" err="1">
                <a:solidFill>
                  <a:schemeClr val="bg1"/>
                </a:solidFill>
              </a:rPr>
              <a:t>echothiophate</a:t>
            </a:r>
            <a:r>
              <a:rPr lang="en-US" sz="2000" dirty="0">
                <a:solidFill>
                  <a:schemeClr val="bg1"/>
                </a:solidFill>
              </a:rPr>
              <a:t> iodide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7510" y="5486400"/>
            <a:ext cx="8371690" cy="8382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2060"/>
                </a:solidFill>
              </a:rPr>
              <a:t>Carbonic anhydrase inhibitors</a:t>
            </a: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i="1" dirty="0">
                <a:solidFill>
                  <a:schemeClr val="bg1"/>
                </a:solidFill>
              </a:rPr>
              <a:t>e.g. </a:t>
            </a:r>
            <a:r>
              <a:rPr lang="en-US" sz="2000" dirty="0" err="1">
                <a:solidFill>
                  <a:schemeClr val="bg1"/>
                </a:solidFill>
              </a:rPr>
              <a:t>dorzolamide</a:t>
            </a:r>
            <a:r>
              <a:rPr lang="en-US" sz="2000" dirty="0">
                <a:solidFill>
                  <a:schemeClr val="bg1"/>
                </a:solidFill>
              </a:rPr>
              <a:t> and </a:t>
            </a:r>
            <a:r>
              <a:rPr lang="en-US" sz="2000" dirty="0" err="1">
                <a:solidFill>
                  <a:schemeClr val="bg1"/>
                </a:solidFill>
              </a:rPr>
              <a:t>brinzolamide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2567" y="905096"/>
            <a:ext cx="3686434" cy="7228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Topical Drops</a:t>
            </a:r>
          </a:p>
        </p:txBody>
      </p:sp>
    </p:spTree>
    <p:extLst>
      <p:ext uri="{BB962C8B-B14F-4D97-AF65-F5344CB8AC3E}">
        <p14:creationId xmlns:p14="http://schemas.microsoft.com/office/powerpoint/2010/main" val="168351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9939" y="1981200"/>
            <a:ext cx="8371690" cy="83820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2060"/>
                </a:solidFill>
              </a:rPr>
              <a:t>Carbonic anhydrase inhibitors </a:t>
            </a:r>
          </a:p>
          <a:p>
            <a:r>
              <a:rPr lang="en-US" sz="2400" i="1" dirty="0">
                <a:solidFill>
                  <a:schemeClr val="bg1"/>
                </a:solidFill>
              </a:rPr>
              <a:t>e.g. </a:t>
            </a:r>
            <a:r>
              <a:rPr lang="en-US" sz="2400" dirty="0">
                <a:solidFill>
                  <a:schemeClr val="bg1"/>
                </a:solidFill>
              </a:rPr>
              <a:t>acetazolamide and </a:t>
            </a:r>
            <a:r>
              <a:rPr lang="en-US" sz="2400" dirty="0" err="1">
                <a:solidFill>
                  <a:schemeClr val="bg1"/>
                </a:solidFill>
              </a:rPr>
              <a:t>methazolamide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9939" y="3314700"/>
            <a:ext cx="8371690" cy="83820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2060"/>
                </a:solidFill>
              </a:rPr>
              <a:t>Osmotic agents </a:t>
            </a:r>
          </a:p>
          <a:p>
            <a:r>
              <a:rPr lang="en-US" sz="2400" i="1" dirty="0">
                <a:solidFill>
                  <a:schemeClr val="bg1"/>
                </a:solidFill>
              </a:rPr>
              <a:t>e.g. </a:t>
            </a:r>
            <a:r>
              <a:rPr lang="en-US" sz="2400" dirty="0" err="1">
                <a:solidFill>
                  <a:schemeClr val="bg1"/>
                </a:solidFill>
              </a:rPr>
              <a:t>glycerine</a:t>
            </a:r>
            <a:r>
              <a:rPr lang="en-US" sz="2400" dirty="0">
                <a:solidFill>
                  <a:schemeClr val="bg1"/>
                </a:solidFill>
              </a:rPr>
              <a:t>, mannitol and urea</a:t>
            </a:r>
          </a:p>
        </p:txBody>
      </p:sp>
      <p:sp>
        <p:nvSpPr>
          <p:cNvPr id="7" name="Rectangle 6"/>
          <p:cNvSpPr/>
          <p:nvPr/>
        </p:nvSpPr>
        <p:spPr>
          <a:xfrm>
            <a:off x="2822567" y="905096"/>
            <a:ext cx="3686434" cy="7228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Systemic Drops</a:t>
            </a:r>
          </a:p>
        </p:txBody>
      </p:sp>
    </p:spTree>
    <p:extLst>
      <p:ext uri="{BB962C8B-B14F-4D97-AF65-F5344CB8AC3E}">
        <p14:creationId xmlns:p14="http://schemas.microsoft.com/office/powerpoint/2010/main" val="3980445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40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2641" y="1573588"/>
            <a:ext cx="7315200" cy="1578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First drug of choice for POAG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Lower IOP by reducing aqueous secretion due to their effect on </a:t>
            </a:r>
            <a:r>
              <a:rPr lang="el-GR" sz="2400" dirty="0">
                <a:solidFill>
                  <a:schemeClr val="tx1"/>
                </a:solidFill>
                <a:latin typeface="Calibri" panose="020F0502020204030204" pitchFamily="34" charset="0"/>
              </a:rPr>
              <a:t>β</a:t>
            </a:r>
            <a:r>
              <a:rPr lang="en-US" sz="2400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receptors</a:t>
            </a:r>
            <a:endParaRPr lang="en-US" sz="2400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7296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44606884"/>
              </p:ext>
            </p:extLst>
          </p:nvPr>
        </p:nvGraphicFramePr>
        <p:xfrm>
          <a:off x="-762000" y="3048000"/>
          <a:ext cx="61722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015518637"/>
              </p:ext>
            </p:extLst>
          </p:nvPr>
        </p:nvGraphicFramePr>
        <p:xfrm>
          <a:off x="4518660" y="3048000"/>
          <a:ext cx="462534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17780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11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4716" y="5181600"/>
            <a:ext cx="8162084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95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β-blockers are ineffective during sleep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80" y="4495800"/>
            <a:ext cx="8349120" cy="9144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Topical β-blockers reduce aqueous formation by 24% to 48% in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awake humans </a:t>
            </a:r>
          </a:p>
        </p:txBody>
      </p:sp>
      <p:pic>
        <p:nvPicPr>
          <p:cNvPr id="9" name="Content Placeholder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72000" y="994696"/>
            <a:ext cx="4495800" cy="3275741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917040433"/>
              </p:ext>
            </p:extLst>
          </p:nvPr>
        </p:nvGraphicFramePr>
        <p:xfrm>
          <a:off x="457200" y="2133600"/>
          <a:ext cx="4718057" cy="2067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990600"/>
            <a:ext cx="37338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FFFF00"/>
                </a:solidFill>
              </a:rPr>
              <a:t>    </a:t>
            </a:r>
            <a:r>
              <a:rPr lang="en-US" sz="2800" b="1" dirty="0">
                <a:solidFill>
                  <a:srgbClr val="FFFF00"/>
                </a:solidFill>
              </a:rPr>
              <a:t>Mechanism of action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5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2002467"/>
            <a:ext cx="7940040" cy="4023360"/>
          </a:xfrm>
        </p:spPr>
        <p:txBody>
          <a:bodyPr>
            <a:normAutofit fontScale="92500" lnSpcReduction="10000"/>
          </a:bodyPr>
          <a:lstStyle/>
          <a:p>
            <a:r>
              <a:rPr lang="en-US" sz="35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Timolol</a:t>
            </a:r>
            <a:endParaRPr lang="en-US" sz="3500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Most commonly used agent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Non-selective </a:t>
            </a:r>
            <a:r>
              <a:rPr lang="el-GR" sz="2600" dirty="0">
                <a:solidFill>
                  <a:schemeClr val="tx1"/>
                </a:solidFill>
                <a:latin typeface="Calibri" panose="020F0502020204030204" pitchFamily="34" charset="0"/>
              </a:rPr>
              <a:t>β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</a:rPr>
              <a:t> blocker</a:t>
            </a:r>
            <a:endParaRPr lang="en-US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As a salts of : maleate, Hemihydrate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4040305"/>
            <a:ext cx="3933853" cy="23866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latin typeface="Andalus" panose="02020603050405020304" pitchFamily="18" charset="-78"/>
                <a:cs typeface="Andalus" panose="02020603050405020304" pitchFamily="18" charset="-78"/>
              </a:rPr>
              <a:t>   </a:t>
            </a:r>
            <a:r>
              <a:rPr lang="en-US" sz="28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Efficacy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/>
                </a:solidFill>
              </a:rPr>
              <a:t>IOP decrease :  20% to28%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/>
                </a:solidFill>
              </a:rPr>
              <a:t>Peak – 2-3 </a:t>
            </a:r>
            <a:r>
              <a:rPr lang="en-US" sz="2600" dirty="0" err="1">
                <a:solidFill>
                  <a:schemeClr val="tx1"/>
                </a:solidFill>
              </a:rPr>
              <a:t>hrs</a:t>
            </a:r>
            <a:endParaRPr lang="en-US" sz="2600" dirty="0">
              <a:solidFill>
                <a:schemeClr val="tx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/>
                </a:solidFill>
              </a:rPr>
              <a:t>Washout : 1 month</a:t>
            </a:r>
          </a:p>
          <a:p>
            <a:pPr marL="0" indent="0">
              <a:buNone/>
            </a:pPr>
            <a:r>
              <a:rPr lang="en-US" sz="2400" b="1" dirty="0"/>
              <a:t>   </a:t>
            </a:r>
            <a:endParaRPr lang="en-US" sz="1950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55335" y="2004969"/>
            <a:ext cx="4251505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Bef>
                <a:spcPts val="900"/>
              </a:spcBef>
              <a:spcAft>
                <a:spcPts val="150"/>
              </a:spcAft>
              <a:buSzPct val="100000"/>
            </a:pPr>
            <a:r>
              <a:rPr lang="en-US" sz="2400" b="1" dirty="0">
                <a:solidFill>
                  <a:schemeClr val="accent1"/>
                </a:solidFill>
              </a:rPr>
              <a:t>Concentration: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0.25%  &amp; 0.5%,</a:t>
            </a:r>
          </a:p>
          <a:p>
            <a:pPr marL="0" lvl="1">
              <a:spcBef>
                <a:spcPts val="900"/>
              </a:spcBef>
              <a:spcAft>
                <a:spcPts val="150"/>
              </a:spcAft>
              <a:buSzPct val="100000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1-2 times daily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43190"/>
            <a:ext cx="2141220" cy="160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6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3713"/>
            <a:ext cx="8077200" cy="429608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  <a:p>
            <a:r>
              <a:rPr lang="en-GB" sz="3000" u="sng" dirty="0">
                <a:solidFill>
                  <a:schemeClr val="accent1"/>
                </a:solidFill>
              </a:rPr>
              <a:t>Short term escape:</a:t>
            </a:r>
          </a:p>
          <a:p>
            <a:endParaRPr lang="en-GB" sz="3000" u="sng" dirty="0">
              <a:solidFill>
                <a:schemeClr val="accent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Marked initial fall in IOP followed by transient rise with moderate fall in IOP</a:t>
            </a:r>
          </a:p>
          <a:p>
            <a:pPr lvl="1"/>
            <a:endParaRPr lang="en-GB" sz="2250" dirty="0"/>
          </a:p>
          <a:p>
            <a:r>
              <a:rPr lang="en-GB" sz="3000" u="sng" dirty="0">
                <a:solidFill>
                  <a:schemeClr val="accent1"/>
                </a:solidFill>
              </a:rPr>
              <a:t>Long term drift:</a:t>
            </a:r>
          </a:p>
          <a:p>
            <a:endParaRPr lang="en-GB" sz="3000" u="sng" dirty="0">
              <a:solidFill>
                <a:schemeClr val="accent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Slow rise in IOP in patients who were well controlled with many months of therapy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441950" y="2241550"/>
            <a:ext cx="3702050" cy="3017838"/>
          </a:xfrm>
        </p:spPr>
        <p:txBody>
          <a:bodyPr>
            <a:normAutofit/>
          </a:bodyPr>
          <a:lstStyle/>
          <a:p>
            <a:endParaRPr lang="en-US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21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8016241" cy="4859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Carteolol</a:t>
            </a:r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2850" b="1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Non selective beta blocker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As effective as </a:t>
            </a:r>
            <a:r>
              <a:rPr lang="en-US" sz="2400" dirty="0" err="1">
                <a:solidFill>
                  <a:schemeClr val="tx1"/>
                </a:solidFill>
              </a:rPr>
              <a:t>timolol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Intrinsic sympathomimetic activity and ability to partially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activate β-receptors in the absence of </a:t>
            </a:r>
            <a:r>
              <a:rPr lang="en-US" sz="2400" dirty="0" err="1">
                <a:solidFill>
                  <a:schemeClr val="tx1"/>
                </a:solidFill>
              </a:rPr>
              <a:t>catecholamines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Advantages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Less stinging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Best choice in pt. with POAG having associated hyperlipidemias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or atherosclerotic cardiovascular disease</a:t>
            </a:r>
            <a:endParaRPr lang="en-US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41070"/>
            <a:ext cx="2150123" cy="16235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67705" y="1981200"/>
            <a:ext cx="3409495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1"/>
                </a:solidFill>
              </a:rPr>
              <a:t>Concentration</a:t>
            </a:r>
            <a:r>
              <a:rPr lang="en-US" sz="2400" dirty="0">
                <a:solidFill>
                  <a:schemeClr val="tx1"/>
                </a:solidFill>
              </a:rPr>
              <a:t> : 1% drop, </a:t>
            </a:r>
          </a:p>
          <a:p>
            <a:r>
              <a:rPr lang="en-US" sz="2400" dirty="0">
                <a:solidFill>
                  <a:schemeClr val="tx1"/>
                </a:solidFill>
              </a:rPr>
              <a:t>                    1-2 times daily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1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981200"/>
            <a:ext cx="8138160" cy="4596534"/>
          </a:xfrm>
        </p:spPr>
        <p:txBody>
          <a:bodyPr>
            <a:normAutofit fontScale="92500"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Levobunolol</a:t>
            </a:r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Reduces IOP by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Reducing aqueous humor formation 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Advantage</a:t>
            </a:r>
            <a:r>
              <a:rPr lang="en-US" sz="2800" b="1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Action lasts the longest, so is more reliable for once a day use than </a:t>
            </a:r>
            <a:r>
              <a:rPr lang="en-US" sz="2400" dirty="0" err="1">
                <a:solidFill>
                  <a:schemeClr val="tx1"/>
                </a:solidFill>
              </a:rPr>
              <a:t>timolol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Contraindications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Pts. predisposed to cardiac or respiratory disease</a:t>
            </a:r>
          </a:p>
          <a:p>
            <a:endParaRPr lang="en-US" sz="2550" dirty="0"/>
          </a:p>
          <a:p>
            <a:pPr>
              <a:buFont typeface="Courier New" panose="02070309020205020404" pitchFamily="49" charset="0"/>
              <a:buChar char="o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114800" y="1935706"/>
            <a:ext cx="4478854" cy="1036094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Concentration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0.25 – 0.50% drop,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once daily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55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3543"/>
            <a:ext cx="2085975" cy="163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8305800" cy="4800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Betaxolol</a:t>
            </a:r>
            <a:r>
              <a:rPr lang="en-US" sz="2800" b="1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First selective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β</a:t>
            </a:r>
            <a:r>
              <a:rPr lang="en-US" sz="2400" baseline="-25000" dirty="0">
                <a:solidFill>
                  <a:schemeClr val="tx1"/>
                </a:solidFill>
              </a:rPr>
              <a:t>1 </a:t>
            </a:r>
            <a:r>
              <a:rPr lang="en-US" sz="2400" dirty="0">
                <a:solidFill>
                  <a:schemeClr val="tx1"/>
                </a:solidFill>
              </a:rPr>
              <a:t>blocker used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in ophthalmology 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Long term effect is slightly less than Timolol and  </a:t>
            </a:r>
            <a:r>
              <a:rPr lang="en-US" sz="2400" dirty="0" err="1">
                <a:solidFill>
                  <a:schemeClr val="tx1"/>
                </a:solidFill>
              </a:rPr>
              <a:t>Levobunolol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Advantage </a:t>
            </a:r>
            <a:endParaRPr lang="en-US" sz="28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Initial therapy in pts. with asthma and other pulmonary problems</a:t>
            </a:r>
          </a:p>
          <a:p>
            <a:pPr marL="0" indent="0">
              <a:spcBef>
                <a:spcPct val="50000"/>
              </a:spcBef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4953000" y="1935706"/>
            <a:ext cx="3581400" cy="10360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24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Concentration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en-US" sz="2400" dirty="0">
                <a:solidFill>
                  <a:schemeClr val="tx1"/>
                </a:solidFill>
              </a:rPr>
              <a:t>0.25% drop,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2400" dirty="0">
                <a:solidFill>
                  <a:schemeClr val="tx1"/>
                </a:solidFill>
              </a:rPr>
              <a:t>                            2 times daily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55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80010"/>
            <a:ext cx="2286000" cy="159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9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28800" y="76200"/>
            <a:ext cx="5562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Adverse effects of </a:t>
            </a:r>
            <a:r>
              <a:rPr lang="el-GR" sz="2800" b="1" dirty="0">
                <a:solidFill>
                  <a:srgbClr val="FFFF00"/>
                </a:solidFill>
              </a:rPr>
              <a:t>β</a:t>
            </a:r>
            <a:r>
              <a:rPr lang="en-US" sz="2800" b="1" dirty="0">
                <a:solidFill>
                  <a:srgbClr val="FFFF00"/>
                </a:solidFill>
              </a:rPr>
              <a:t>-blockers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" y="4267200"/>
            <a:ext cx="3733800" cy="243840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C00000"/>
                </a:solidFill>
                <a:latin typeface="Futura-Bold"/>
              </a:rPr>
              <a:t>Cardiovascular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-Bradycardia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-Conduction arrhythmias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-Hypotension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-Raynaud’s phenomenon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-Fluid retention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10200" y="2133600"/>
            <a:ext cx="3505200" cy="243840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C00000"/>
                </a:solidFill>
                <a:latin typeface="Futura-Bold"/>
              </a:rPr>
              <a:t>Pulmonary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-Bronchoconstriction/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 bronchospasm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-Asthma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-Dyspnea</a:t>
            </a:r>
          </a:p>
        </p:txBody>
      </p:sp>
      <p:sp>
        <p:nvSpPr>
          <p:cNvPr id="6" name="Rectangle 5"/>
          <p:cNvSpPr/>
          <p:nvPr/>
        </p:nvSpPr>
        <p:spPr>
          <a:xfrm>
            <a:off x="242455" y="838200"/>
            <a:ext cx="3719945" cy="335280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C00000"/>
                </a:solidFill>
                <a:latin typeface="Futura-Bold"/>
              </a:rPr>
              <a:t>Central nervous system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Amnesia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Depression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Confusion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Headache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Impotence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Insomnia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Migraine prophylaxis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Myasthenia gravis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48300" y="838200"/>
            <a:ext cx="3505200" cy="114300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C00000"/>
                </a:solidFill>
                <a:latin typeface="Futura-Bold"/>
              </a:rPr>
              <a:t>Gastrointestinal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Diarrhea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Nausea</a:t>
            </a:r>
          </a:p>
        </p:txBody>
      </p:sp>
      <p:sp>
        <p:nvSpPr>
          <p:cNvPr id="8" name="Rectangle 7"/>
          <p:cNvSpPr/>
          <p:nvPr/>
        </p:nvSpPr>
        <p:spPr>
          <a:xfrm>
            <a:off x="5448300" y="4800600"/>
            <a:ext cx="3505200" cy="182880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C00000"/>
                </a:solidFill>
                <a:latin typeface="Futura-Bold"/>
              </a:rPr>
              <a:t>Dermatologic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Alopecia</a:t>
            </a: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Nail pigmentation</a:t>
            </a:r>
          </a:p>
          <a:p>
            <a:r>
              <a:rPr lang="en-US" sz="2400" dirty="0" err="1">
                <a:solidFill>
                  <a:schemeClr val="bg1"/>
                </a:solidFill>
                <a:latin typeface="Futura-Light"/>
              </a:rPr>
              <a:t>Urticaria</a:t>
            </a:r>
            <a:endParaRPr lang="en-US" sz="2400" dirty="0">
              <a:solidFill>
                <a:schemeClr val="bg1"/>
              </a:solidFill>
              <a:latin typeface="Futura-Light"/>
            </a:endParaRPr>
          </a:p>
          <a:p>
            <a:r>
              <a:rPr lang="en-US" sz="2400" dirty="0">
                <a:solidFill>
                  <a:schemeClr val="bg1"/>
                </a:solidFill>
                <a:latin typeface="Futura-Light"/>
              </a:rPr>
              <a:t>Lichen planus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23975"/>
            <a:ext cx="3276600" cy="2105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323833"/>
            <a:ext cx="3276600" cy="21051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23833"/>
            <a:ext cx="3276599" cy="21051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9" y="1323832"/>
            <a:ext cx="3276600" cy="21051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7" y="1343025"/>
            <a:ext cx="3276601" cy="20859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7" y="1323832"/>
            <a:ext cx="3276601" cy="210516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323833"/>
            <a:ext cx="3276597" cy="21051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7" y="1323830"/>
            <a:ext cx="3276601" cy="21051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7" y="1337481"/>
            <a:ext cx="3276601" cy="20915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7" y="1323830"/>
            <a:ext cx="3276601" cy="21051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4" y="1337481"/>
            <a:ext cx="3276604" cy="20915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2" y="1337481"/>
            <a:ext cx="3276606" cy="20915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2" y="1337482"/>
            <a:ext cx="3276606" cy="209151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2" y="1337480"/>
            <a:ext cx="3276606" cy="20915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37480"/>
            <a:ext cx="3276598" cy="20915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0" y="1323830"/>
            <a:ext cx="3276608" cy="210516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86" y="1337480"/>
            <a:ext cx="3276611" cy="20915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86" y="1323830"/>
            <a:ext cx="3276611" cy="210516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83" y="1337481"/>
            <a:ext cx="3276614" cy="210502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79" y="1323830"/>
            <a:ext cx="3276617" cy="211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3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-1365687" y="3423088"/>
            <a:ext cx="4114800" cy="773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</a:pPr>
            <a:r>
              <a:rPr lang="en-US" sz="2800" b="1" dirty="0">
                <a:solidFill>
                  <a:srgbClr val="FFFF00"/>
                </a:solidFill>
                <a:latin typeface="Futura-Bold"/>
              </a:rPr>
              <a:t>Ocular side effects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22960" y="259309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07042184"/>
              </p:ext>
            </p:extLst>
          </p:nvPr>
        </p:nvGraphicFramePr>
        <p:xfrm>
          <a:off x="2514600" y="1905000"/>
          <a:ext cx="72390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583819244"/>
              </p:ext>
            </p:extLst>
          </p:nvPr>
        </p:nvGraphicFramePr>
        <p:xfrm>
          <a:off x="2514600" y="1877704"/>
          <a:ext cx="72390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727261"/>
            <a:ext cx="2469413" cy="23911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727261"/>
            <a:ext cx="2469413" cy="23971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786381"/>
            <a:ext cx="2455858" cy="24316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78" y="2743200"/>
            <a:ext cx="2467683" cy="24747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78" y="2727261"/>
            <a:ext cx="2483428" cy="24907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697103"/>
            <a:ext cx="2457322" cy="252089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63" y="2697103"/>
            <a:ext cx="2512670" cy="252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1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2960" y="259309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78518540"/>
              </p:ext>
            </p:extLst>
          </p:nvPr>
        </p:nvGraphicFramePr>
        <p:xfrm>
          <a:off x="1600200" y="2133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9417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2960" y="259309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-54591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708980"/>
              </p:ext>
            </p:extLst>
          </p:nvPr>
        </p:nvGraphicFramePr>
        <p:xfrm>
          <a:off x="838200" y="2514600"/>
          <a:ext cx="60960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bg1"/>
                          </a:solidFill>
                        </a:rPr>
                        <a:t>Bronchial asthma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History of bronchial asthma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Severe COPD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Bradycardia 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Severe heart block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Overt cardiac failure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tx1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tx1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tx1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Children &amp;</a:t>
                      </a:r>
                      <a:r>
                        <a:rPr lang="en-US" sz="2800" baseline="0" dirty="0"/>
                        <a:t> infants</a:t>
                      </a:r>
                      <a:endParaRPr lang="en-US" sz="28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514600" y="1678602"/>
            <a:ext cx="4114800" cy="9883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Contraindications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1" y="2514600"/>
            <a:ext cx="1828799" cy="11781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527110"/>
            <a:ext cx="1524000" cy="11656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714402"/>
            <a:ext cx="1508760" cy="14376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1" y="3692793"/>
            <a:ext cx="1828799" cy="14592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161201"/>
            <a:ext cx="1828800" cy="9347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165670"/>
            <a:ext cx="1508760" cy="97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58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2960" y="259309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Beta blockers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579002"/>
              </p:ext>
            </p:extLst>
          </p:nvPr>
        </p:nvGraphicFramePr>
        <p:xfrm>
          <a:off x="914400" y="2209800"/>
          <a:ext cx="7467600" cy="417576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r>
                        <a:rPr lang="en-US" sz="2800" dirty="0"/>
                        <a:t>Clinical issues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Preferred</a:t>
                      </a:r>
                      <a:r>
                        <a:rPr lang="en-US" sz="2800" baseline="0" dirty="0"/>
                        <a:t> drug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40">
                <a:tc>
                  <a:txBody>
                    <a:bodyPr/>
                    <a:lstStyle/>
                    <a:p>
                      <a:r>
                        <a:rPr lang="en-US" sz="2400" dirty="0"/>
                        <a:t>Best IOP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Avoid </a:t>
                      </a:r>
                      <a:r>
                        <a:rPr lang="en-US" sz="2400" dirty="0" err="1"/>
                        <a:t>Betaxolol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40">
                <a:tc>
                  <a:txBody>
                    <a:bodyPr/>
                    <a:lstStyle/>
                    <a:p>
                      <a:r>
                        <a:rPr lang="en-US" sz="2400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Generic </a:t>
                      </a:r>
                      <a:r>
                        <a:rPr lang="en-US" sz="2400" dirty="0" err="1"/>
                        <a:t>Timolol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Metipranolol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Timolol</a:t>
                      </a:r>
                      <a:r>
                        <a:rPr lang="en-US" sz="2400" baseline="0" dirty="0"/>
                        <a:t> hemihydrate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40">
                <a:tc>
                  <a:txBody>
                    <a:bodyPr/>
                    <a:lstStyle/>
                    <a:p>
                      <a:r>
                        <a:rPr lang="en-US" sz="2400" dirty="0"/>
                        <a:t>Comfort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Carteolol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40">
                <a:tc>
                  <a:txBody>
                    <a:bodyPr/>
                    <a:lstStyle/>
                    <a:p>
                      <a:r>
                        <a:rPr lang="en-US" sz="2400" dirty="0"/>
                        <a:t>Hypercholesterolemia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Carteolol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40">
                <a:tc>
                  <a:txBody>
                    <a:bodyPr/>
                    <a:lstStyle/>
                    <a:p>
                      <a:r>
                        <a:rPr lang="en-US" sz="2400" dirty="0"/>
                        <a:t>COPD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Betaxolol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40">
                <a:tc>
                  <a:txBody>
                    <a:bodyPr/>
                    <a:lstStyle/>
                    <a:p>
                      <a:r>
                        <a:rPr lang="en-US" sz="2400" dirty="0"/>
                        <a:t>Pregnancy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Avoid 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362200" y="1600200"/>
            <a:ext cx="4648200" cy="725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FF00"/>
                </a:solidFill>
                <a:latin typeface="Futura"/>
              </a:rPr>
              <a:t>Selection of </a:t>
            </a:r>
            <a:r>
              <a:rPr lang="el-GR" sz="2800" b="1" dirty="0">
                <a:solidFill>
                  <a:srgbClr val="FFFF00"/>
                </a:solidFill>
                <a:latin typeface="Futura"/>
              </a:rPr>
              <a:t>β-</a:t>
            </a:r>
            <a:r>
              <a:rPr lang="en-US" sz="2800" b="1" dirty="0">
                <a:solidFill>
                  <a:srgbClr val="FFFF00"/>
                </a:solidFill>
                <a:latin typeface="Futura"/>
              </a:rPr>
              <a:t>Blockers</a:t>
            </a:r>
          </a:p>
        </p:txBody>
      </p:sp>
    </p:spTree>
    <p:extLst>
      <p:ext uri="{BB962C8B-B14F-4D97-AF65-F5344CB8AC3E}">
        <p14:creationId xmlns:p14="http://schemas.microsoft.com/office/powerpoint/2010/main" val="1472169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Adrenergic agonist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2004167"/>
            <a:ext cx="7863840" cy="3006297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Mode of action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accent6"/>
                </a:solidFill>
              </a:rPr>
              <a:t> Decreasing aqueous formation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600" dirty="0">
                <a:solidFill>
                  <a:schemeClr val="tx1"/>
                </a:solidFill>
              </a:rPr>
              <a:t>by constricting the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en-US" sz="2600" dirty="0">
                <a:solidFill>
                  <a:schemeClr val="tx1"/>
                </a:solidFill>
              </a:rPr>
              <a:t>     ciliary blood vessels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accent6"/>
                </a:solidFill>
              </a:rPr>
              <a:t> Increasing </a:t>
            </a:r>
            <a:r>
              <a:rPr lang="en-US" sz="2600" dirty="0" err="1">
                <a:solidFill>
                  <a:schemeClr val="accent6"/>
                </a:solidFill>
              </a:rPr>
              <a:t>uveoscleral</a:t>
            </a:r>
            <a:r>
              <a:rPr lang="en-US" sz="2600" dirty="0">
                <a:solidFill>
                  <a:schemeClr val="accent6"/>
                </a:solidFill>
              </a:rPr>
              <a:t> outflow </a:t>
            </a:r>
            <a:r>
              <a:rPr lang="en-US" sz="2600" dirty="0">
                <a:solidFill>
                  <a:schemeClr val="tx1"/>
                </a:solidFill>
              </a:rPr>
              <a:t>by an increase in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en-US" sz="2600" dirty="0">
                <a:solidFill>
                  <a:schemeClr val="tx1"/>
                </a:solidFill>
              </a:rPr>
              <a:t>     prostaglandin synthesis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19600" y="4201906"/>
            <a:ext cx="4648200" cy="255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27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Adrenergic agonist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81274049"/>
              </p:ext>
            </p:extLst>
          </p:nvPr>
        </p:nvGraphicFramePr>
        <p:xfrm>
          <a:off x="-76200" y="2082135"/>
          <a:ext cx="4800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55232829"/>
              </p:ext>
            </p:extLst>
          </p:nvPr>
        </p:nvGraphicFramePr>
        <p:xfrm>
          <a:off x="4648200" y="1676400"/>
          <a:ext cx="4343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40828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Adrenergic agonist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590800"/>
            <a:ext cx="8153400" cy="3352800"/>
          </a:xfrm>
        </p:spPr>
        <p:txBody>
          <a:bodyPr>
            <a:normAutofit fontScale="85000" lnSpcReduction="20000"/>
          </a:bodyPr>
          <a:lstStyle/>
          <a:p>
            <a:r>
              <a:rPr lang="en-US" sz="38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Epinephrine</a:t>
            </a:r>
            <a:endParaRPr lang="en-US" sz="3800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100" dirty="0">
                <a:solidFill>
                  <a:schemeClr val="tx1"/>
                </a:solidFill>
              </a:rPr>
              <a:t>Nonselective α- and β-adrenergic agonist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dirty="0">
                <a:solidFill>
                  <a:schemeClr val="tx1"/>
                </a:solidFill>
              </a:rPr>
              <a:t>Onset of action occurs at 1 </a:t>
            </a:r>
            <a:r>
              <a:rPr lang="en-US" sz="3100" dirty="0" err="1">
                <a:solidFill>
                  <a:schemeClr val="tx1"/>
                </a:solidFill>
              </a:rPr>
              <a:t>hr</a:t>
            </a:r>
            <a:r>
              <a:rPr lang="en-US" sz="3100" dirty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dirty="0">
                <a:solidFill>
                  <a:schemeClr val="tx1"/>
                </a:solidFill>
              </a:rPr>
              <a:t>Peak effect at 4 hours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dirty="0">
                <a:solidFill>
                  <a:schemeClr val="tx1"/>
                </a:solidFill>
              </a:rPr>
              <a:t>Ocular hypotensive effect may last up to 72 </a:t>
            </a:r>
          </a:p>
          <a:p>
            <a:pPr marL="0" indent="0">
              <a:buNone/>
            </a:pPr>
            <a:r>
              <a:rPr lang="en-US" sz="3100" dirty="0">
                <a:solidFill>
                  <a:schemeClr val="tx1"/>
                </a:solidFill>
              </a:rPr>
              <a:t>    hours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dirty="0">
                <a:solidFill>
                  <a:schemeClr val="tx1"/>
                </a:solidFill>
              </a:rPr>
              <a:t>IOP control : 20 -25 % </a:t>
            </a:r>
          </a:p>
          <a:p>
            <a:pPr marL="0" indent="0">
              <a:buNone/>
            </a:pPr>
            <a:endParaRPr lang="en-US" sz="9600" dirty="0"/>
          </a:p>
          <a:p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953000" y="1935706"/>
            <a:ext cx="3886200" cy="10360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24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Concentration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en-US" sz="2400" dirty="0">
                <a:solidFill>
                  <a:schemeClr val="tx1"/>
                </a:solidFill>
              </a:rPr>
              <a:t>0.5-2% drop,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2400" dirty="0">
                <a:solidFill>
                  <a:schemeClr val="tx1"/>
                </a:solidFill>
              </a:rPr>
              <a:t>                                2 times daily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550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0964"/>
            <a:ext cx="2080260" cy="162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57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257800" y="2286000"/>
            <a:ext cx="3506240" cy="1355823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22960" y="2286000"/>
            <a:ext cx="3983519" cy="3886201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Adrenergic agonist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990600" y="1981201"/>
            <a:ext cx="5257800" cy="4191000"/>
          </a:xfrm>
        </p:spPr>
        <p:txBody>
          <a:bodyPr>
            <a:normAutofit fontScale="70000" lnSpcReduction="20000"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Side effects of epinephrine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b="1" dirty="0">
                <a:solidFill>
                  <a:schemeClr val="bg1"/>
                </a:solidFill>
              </a:rPr>
              <a:t>Stinging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b="1" dirty="0" err="1">
                <a:solidFill>
                  <a:schemeClr val="bg1"/>
                </a:solidFill>
              </a:rPr>
              <a:t>Browache</a:t>
            </a:r>
            <a:endParaRPr lang="en-US" sz="31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100" b="1" dirty="0">
                <a:solidFill>
                  <a:schemeClr val="bg1"/>
                </a:solidFill>
              </a:rPr>
              <a:t>Conjunctival hyperemia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b="1" dirty="0" err="1">
                <a:solidFill>
                  <a:schemeClr val="bg1"/>
                </a:solidFill>
              </a:rPr>
              <a:t>Adenochrome</a:t>
            </a:r>
            <a:r>
              <a:rPr lang="en-US" sz="3100" b="1" dirty="0">
                <a:solidFill>
                  <a:schemeClr val="bg1"/>
                </a:solidFill>
              </a:rPr>
              <a:t> deposits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b="1" dirty="0">
                <a:solidFill>
                  <a:schemeClr val="bg1"/>
                </a:solidFill>
              </a:rPr>
              <a:t>Allergic lid reactions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b="1" dirty="0">
                <a:solidFill>
                  <a:schemeClr val="bg1"/>
                </a:solidFill>
              </a:rPr>
              <a:t>Macular edema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b="1" dirty="0" err="1">
                <a:solidFill>
                  <a:schemeClr val="bg1"/>
                </a:solidFill>
              </a:rPr>
              <a:t>Blepharoconjuntivitis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b="1" dirty="0">
                <a:solidFill>
                  <a:schemeClr val="bg1"/>
                </a:solidFill>
              </a:rPr>
              <a:t>Systemic hypertension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b="1" dirty="0" err="1">
                <a:solidFill>
                  <a:schemeClr val="bg1"/>
                </a:solidFill>
              </a:rPr>
              <a:t>Arrythmia</a:t>
            </a:r>
            <a:r>
              <a:rPr lang="en-US" sz="3100" b="1" dirty="0">
                <a:solidFill>
                  <a:schemeClr val="bg1"/>
                </a:solidFill>
              </a:rPr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10200" y="1873984"/>
            <a:ext cx="52512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solidFill>
                  <a:schemeClr val="accent2"/>
                </a:solidFill>
              </a:rPr>
              <a:t>Contraindications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257175" indent="-257175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Severe Hypertension</a:t>
            </a:r>
          </a:p>
          <a:p>
            <a:pPr marL="257175" indent="-257175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Cardiac Diseases</a:t>
            </a:r>
          </a:p>
          <a:p>
            <a:pPr marL="257175" indent="-257175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Thyrotoxicosis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814250"/>
            <a:ext cx="3502260" cy="23579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810000"/>
            <a:ext cx="3502260" cy="23622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842898"/>
            <a:ext cx="3502260" cy="2329303"/>
          </a:xfrm>
          <a:prstGeom prst="rect">
            <a:avLst/>
          </a:prstGeom>
        </p:spPr>
      </p:pic>
      <p:pic>
        <p:nvPicPr>
          <p:cNvPr id="11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5267794" y="3842897"/>
            <a:ext cx="3492265" cy="23293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93" y="3842896"/>
            <a:ext cx="3492266" cy="232930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07" y="3842895"/>
            <a:ext cx="3498852" cy="232930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92" y="3798543"/>
            <a:ext cx="3498853" cy="23736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512" y="3798541"/>
            <a:ext cx="3485718" cy="240230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799763"/>
            <a:ext cx="3541735" cy="240108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809999"/>
            <a:ext cx="3524883" cy="24010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810000"/>
            <a:ext cx="3524884" cy="23622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345" y="3804227"/>
            <a:ext cx="3551189" cy="240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8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Adrenergic agonist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89455"/>
            <a:ext cx="8534400" cy="5020945"/>
          </a:xfrm>
        </p:spPr>
        <p:txBody>
          <a:bodyPr>
            <a:normAutofit lnSpcReduction="10000"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Dipivefrin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Prodrug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Penetration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across the cornea is 17 times more than epinephrine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Better tolerated than epinephrine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Onset of action : 30 minutes, Peak effect : 1hr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IOP reduction :20-24%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1"/>
                </a:solidFill>
              </a:rPr>
              <a:t>   </a:t>
            </a:r>
            <a:r>
              <a:rPr lang="en-US" sz="28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Advantage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Lower cardiovascular side effects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Can be used in pts. of asthma, in young pts. intolerant to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</a:t>
            </a:r>
            <a:r>
              <a:rPr lang="en-US" sz="2400" dirty="0" err="1">
                <a:solidFill>
                  <a:schemeClr val="tx1"/>
                </a:solidFill>
              </a:rPr>
              <a:t>miotics</a:t>
            </a:r>
            <a:r>
              <a:rPr lang="en-US" sz="2400" dirty="0">
                <a:solidFill>
                  <a:schemeClr val="tx1"/>
                </a:solidFill>
              </a:rPr>
              <a:t> and in those with cataracts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4953000" y="1935706"/>
            <a:ext cx="3581400" cy="10360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24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Concentration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en-US" sz="2400" dirty="0">
                <a:solidFill>
                  <a:schemeClr val="tx1"/>
                </a:solidFill>
              </a:rPr>
              <a:t>0.1% drop,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2400" dirty="0">
                <a:solidFill>
                  <a:schemeClr val="tx1"/>
                </a:solidFill>
              </a:rPr>
              <a:t>                            2 times daily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55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91439"/>
            <a:ext cx="2102753" cy="158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8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Adrenergic agonist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05000"/>
            <a:ext cx="8229600" cy="388789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Phenylephrine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Acts on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α</a:t>
            </a:r>
            <a:r>
              <a:rPr lang="en-US" sz="2400" baseline="-25000" dirty="0">
                <a:solidFill>
                  <a:schemeClr val="tx1"/>
                </a:solidFill>
              </a:rPr>
              <a:t>1</a:t>
            </a:r>
            <a:r>
              <a:rPr lang="en-US" sz="2400" dirty="0">
                <a:solidFill>
                  <a:schemeClr val="tx1"/>
                </a:solidFill>
              </a:rPr>
              <a:t> adrenergic receptors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70C0"/>
                </a:solidFill>
              </a:rPr>
              <a:t>MOA </a:t>
            </a:r>
            <a:r>
              <a:rPr lang="en-US" sz="2400" dirty="0">
                <a:solidFill>
                  <a:schemeClr val="tx1"/>
                </a:solidFill>
              </a:rPr>
              <a:t>: Induce vasoconstriction and </a:t>
            </a:r>
            <a:r>
              <a:rPr lang="en-US" sz="2400" dirty="0" err="1">
                <a:solidFill>
                  <a:schemeClr val="tx1"/>
                </a:solidFill>
              </a:rPr>
              <a:t>mydriasis</a:t>
            </a:r>
            <a:r>
              <a:rPr lang="en-US" sz="2400" dirty="0">
                <a:solidFill>
                  <a:schemeClr val="tx1"/>
                </a:solidFill>
              </a:rPr>
              <a:t> to break posterior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 err="1">
                <a:solidFill>
                  <a:schemeClr val="tx1"/>
                </a:solidFill>
              </a:rPr>
              <a:t>synechiae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Can produce </a:t>
            </a:r>
            <a:r>
              <a:rPr lang="en-US" sz="2400" dirty="0" err="1"/>
              <a:t>mydriasis</a:t>
            </a:r>
            <a:r>
              <a:rPr lang="en-US" sz="2400" dirty="0"/>
              <a:t> even in pts. treated with strong</a:t>
            </a:r>
          </a:p>
          <a:p>
            <a:pPr marL="0" indent="0">
              <a:buNone/>
            </a:pPr>
            <a:r>
              <a:rPr lang="en-US" sz="2400" dirty="0"/>
              <a:t>     </a:t>
            </a:r>
            <a:r>
              <a:rPr lang="en-US" sz="2400" dirty="0" err="1"/>
              <a:t>miotics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733800" y="1905000"/>
            <a:ext cx="4191000" cy="533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24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Concentration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en-US" sz="2400" dirty="0">
                <a:solidFill>
                  <a:schemeClr val="tx1"/>
                </a:solidFill>
              </a:rPr>
              <a:t>0.125-10 %drop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63500"/>
            <a:ext cx="18415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Adrenergic agonist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43443"/>
            <a:ext cx="6873240" cy="3169412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Apraclonidine</a:t>
            </a:r>
            <a:endParaRPr lang="en-US" sz="3200" b="1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α</a:t>
            </a:r>
            <a:r>
              <a:rPr lang="en-US" sz="2400" b="1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-adrenergic agonist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Para amino derivative of clonidine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IOP control : 20 % -30 %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Maximal effect is produced 3-5 hours after dosing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4845650"/>
            <a:ext cx="8176260" cy="2012350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Not used as primary treatment due to significant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tachyphylaxis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Mainly indicated 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in acute pressure spikes in case of </a:t>
            </a:r>
            <a:r>
              <a:rPr lang="en-US" sz="2400" dirty="0">
                <a:solidFill>
                  <a:schemeClr val="tx1"/>
                </a:solidFill>
              </a:rPr>
              <a:t>laser </a:t>
            </a:r>
            <a:r>
              <a:rPr lang="en-US" sz="2400" dirty="0" err="1">
                <a:solidFill>
                  <a:schemeClr val="tx1"/>
                </a:solidFill>
              </a:rPr>
              <a:t>iridotomy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trabeculoplasty</a:t>
            </a:r>
            <a:r>
              <a:rPr lang="en-US" sz="2400" dirty="0">
                <a:solidFill>
                  <a:schemeClr val="tx1"/>
                </a:solidFill>
              </a:rPr>
              <a:t>, and posterior </a:t>
            </a:r>
            <a:r>
              <a:rPr lang="en-US" sz="2400" dirty="0" err="1">
                <a:solidFill>
                  <a:schemeClr val="tx1"/>
                </a:solidFill>
              </a:rPr>
              <a:t>capsulotomy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1" y="15239"/>
            <a:ext cx="2057400" cy="1661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43400" y="1981201"/>
            <a:ext cx="3837296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accent1"/>
                </a:solidFill>
              </a:rPr>
              <a:t>Concentration</a:t>
            </a:r>
            <a:r>
              <a:rPr lang="en-US" sz="2400" dirty="0">
                <a:solidFill>
                  <a:schemeClr val="tx1"/>
                </a:solidFill>
              </a:rPr>
              <a:t> : 1% and 0.5%,</a:t>
            </a:r>
          </a:p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accent1"/>
                </a:solidFill>
              </a:rPr>
              <a:t>                                 </a:t>
            </a:r>
            <a:r>
              <a:rPr lang="en-US" sz="2400" dirty="0">
                <a:solidFill>
                  <a:schemeClr val="tx1"/>
                </a:solidFill>
              </a:rPr>
              <a:t>twice daily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9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Adrenergic agonist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982" y="1905000"/>
            <a:ext cx="5853618" cy="5257800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Brimonidine</a:t>
            </a:r>
            <a:endParaRPr lang="en-US" sz="3200" b="1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Small effect on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uveoscleral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   outflow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Neuroprotection 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IOP control:  20-30%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   </a:t>
            </a:r>
            <a:r>
              <a:rPr lang="en-US" sz="28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Advantage</a:t>
            </a:r>
          </a:p>
          <a:p>
            <a:pPr>
              <a:spcBef>
                <a:spcPct val="50000"/>
              </a:spcBef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Can be used as primary drug in POAG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Less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tachyphylaxis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&amp; less rate of allergic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  reactions than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apraclonidine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500583" y="1905001"/>
            <a:ext cx="4033817" cy="8865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accent1"/>
                </a:solidFill>
              </a:rPr>
              <a:t>Concentration</a:t>
            </a:r>
            <a:r>
              <a:rPr lang="en-US" sz="2400" dirty="0">
                <a:solidFill>
                  <a:schemeClr val="tx1"/>
                </a:solidFill>
              </a:rPr>
              <a:t> :tartrate 0.2%,</a:t>
            </a:r>
          </a:p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 tartrate in </a:t>
            </a:r>
            <a:r>
              <a:rPr lang="en-US" sz="2400" dirty="0" err="1">
                <a:solidFill>
                  <a:schemeClr val="tx1"/>
                </a:solidFill>
              </a:rPr>
              <a:t>purite</a:t>
            </a:r>
            <a:r>
              <a:rPr lang="en-US" sz="2400" dirty="0">
                <a:solidFill>
                  <a:schemeClr val="tx1"/>
                </a:solidFill>
              </a:rPr>
              <a:t> 0.1%BD, TID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347" y="47313"/>
            <a:ext cx="1983553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7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158740" y="2895600"/>
            <a:ext cx="3741420" cy="3441369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74320" y="2895601"/>
            <a:ext cx="3741420" cy="3441368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Adrenergic agonist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5242560" y="1752601"/>
            <a:ext cx="3825240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75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Ocular</a:t>
            </a:r>
            <a:endParaRPr lang="en-US" sz="2800" b="1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Allergy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Contact dermatitis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Blurred vision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Burning/ stinging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Follicular conjunctivitis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Hyperemia/itching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Photophobia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11480" y="1752600"/>
            <a:ext cx="3703320" cy="501226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Side effects 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Systemic</a:t>
            </a:r>
            <a:endParaRPr lang="en-US" sz="2800" b="1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Dry mouth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Fatigue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Drowsiness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Headache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Hypotension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 err="1">
                <a:solidFill>
                  <a:sysClr val="windowText" lastClr="000000"/>
                </a:solidFill>
              </a:rPr>
              <a:t>Bradycardia</a:t>
            </a:r>
            <a:r>
              <a:rPr lang="en-US" sz="2400" dirty="0">
                <a:solidFill>
                  <a:sysClr val="windowText" lastClr="000000"/>
                </a:solidFill>
              </a:rPr>
              <a:t> in neonates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ysClr val="windowText" lastClr="000000"/>
                </a:solidFill>
              </a:rPr>
              <a:t>Hypothermia in neonates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40" y="2898097"/>
            <a:ext cx="2819400" cy="25883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40" y="2895600"/>
            <a:ext cx="2805683" cy="25791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40" y="2895600"/>
            <a:ext cx="2828164" cy="2590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40" y="2902866"/>
            <a:ext cx="2802066" cy="257187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344" y="2895600"/>
            <a:ext cx="2820971" cy="25635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40" y="2896738"/>
            <a:ext cx="2819400" cy="25623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344" y="2902866"/>
            <a:ext cx="2840960" cy="258353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40" y="2895600"/>
            <a:ext cx="2814862" cy="2590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602" y="2895601"/>
            <a:ext cx="2813255" cy="260603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344" y="2895598"/>
            <a:ext cx="2819399" cy="25908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186" y="2889772"/>
            <a:ext cx="2819400" cy="2590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173" y="2877403"/>
            <a:ext cx="2819400" cy="260899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174" y="2896737"/>
            <a:ext cx="2826186" cy="258519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39" y="2895600"/>
            <a:ext cx="2842261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543800" cy="108806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</a:t>
            </a:r>
            <a:r>
              <a:rPr lang="en-US" sz="36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Cholinergic drugs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993710" y="3238330"/>
            <a:ext cx="6845490" cy="133367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>
                <a:solidFill>
                  <a:sysClr val="windowText" lastClr="000000"/>
                </a:solidFill>
              </a:rPr>
              <a:t>contraction of the longitudinal fibers of the ciliary</a:t>
            </a:r>
          </a:p>
          <a:p>
            <a:r>
              <a:rPr lang="en-US" sz="2200" dirty="0">
                <a:solidFill>
                  <a:sysClr val="windowText" lastClr="000000"/>
                </a:solidFill>
              </a:rPr>
              <a:t>muscle, producing tension on the scleral spur: (</a:t>
            </a:r>
            <a:r>
              <a:rPr lang="en-US" sz="2200" dirty="0">
                <a:solidFill>
                  <a:srgbClr val="00B0F0"/>
                </a:solidFill>
              </a:rPr>
              <a:t>Opening the trabecular meshwork</a:t>
            </a:r>
            <a:r>
              <a:rPr lang="en-US" sz="2200" dirty="0">
                <a:solidFill>
                  <a:sysClr val="windowText" lastClr="000000"/>
                </a:solidFill>
              </a:rPr>
              <a:t>) and facilitating aqueous outflow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6650" y="4961388"/>
            <a:ext cx="6862549" cy="1210812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>
                <a:solidFill>
                  <a:sysClr val="windowText" lastClr="000000"/>
                </a:solidFill>
              </a:rPr>
              <a:t>Contraction of the circular fibers of the ciliary muscle, relaxing the zonular tension on the</a:t>
            </a:r>
          </a:p>
          <a:p>
            <a:r>
              <a:rPr lang="en-US" sz="2200" dirty="0">
                <a:solidFill>
                  <a:sysClr val="windowText" lastClr="000000"/>
                </a:solidFill>
              </a:rPr>
              <a:t>lens equator : </a:t>
            </a:r>
            <a:r>
              <a:rPr lang="en-US" sz="2200" dirty="0">
                <a:solidFill>
                  <a:srgbClr val="00B0F0"/>
                </a:solidFill>
              </a:rPr>
              <a:t>Accommodation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981199" y="1981200"/>
            <a:ext cx="6857999" cy="9144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Contraction of the iris sphincter: Constricts the pupil </a:t>
            </a:r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err="1">
                <a:solidFill>
                  <a:srgbClr val="00B0F0"/>
                </a:solidFill>
              </a:rPr>
              <a:t>miosis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 rot="16200000">
            <a:off x="-1043115" y="3338384"/>
            <a:ext cx="3610231" cy="114300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Mechanism of action</a:t>
            </a:r>
          </a:p>
        </p:txBody>
      </p:sp>
      <p:cxnSp>
        <p:nvCxnSpPr>
          <p:cNvPr id="11" name="Elbow Connector 10"/>
          <p:cNvCxnSpPr>
            <a:stCxn id="7" idx="2"/>
            <a:endCxn id="3" idx="1"/>
          </p:cNvCxnSpPr>
          <p:nvPr/>
        </p:nvCxnSpPr>
        <p:spPr>
          <a:xfrm flipV="1">
            <a:off x="1333501" y="2438400"/>
            <a:ext cx="647698" cy="1471484"/>
          </a:xfrm>
          <a:prstGeom prst="bentConnector5">
            <a:avLst>
              <a:gd name="adj1" fmla="val 35294"/>
              <a:gd name="adj2" fmla="val 53884"/>
              <a:gd name="adj3" fmla="val 6470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7" idx="2"/>
            <a:endCxn id="5" idx="1"/>
          </p:cNvCxnSpPr>
          <p:nvPr/>
        </p:nvCxnSpPr>
        <p:spPr>
          <a:xfrm>
            <a:off x="1333501" y="3909884"/>
            <a:ext cx="643149" cy="1656910"/>
          </a:xfrm>
          <a:prstGeom prst="bentConnector5">
            <a:avLst>
              <a:gd name="adj1" fmla="val 35544"/>
              <a:gd name="adj2" fmla="val 48977"/>
              <a:gd name="adj3" fmla="val 6445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2"/>
            <a:endCxn id="4" idx="1"/>
          </p:cNvCxnSpPr>
          <p:nvPr/>
        </p:nvCxnSpPr>
        <p:spPr>
          <a:xfrm flipV="1">
            <a:off x="1333501" y="3905165"/>
            <a:ext cx="660209" cy="4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2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76200"/>
            <a:ext cx="70866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Futura"/>
              </a:rPr>
              <a:t>Classification of Cholinergic Agonists</a:t>
            </a:r>
          </a:p>
          <a:p>
            <a:r>
              <a:rPr lang="en-US" sz="2400" b="1" dirty="0">
                <a:solidFill>
                  <a:schemeClr val="accent5"/>
                </a:solidFill>
                <a:latin typeface="Futura-Bold"/>
              </a:rPr>
              <a:t>Direct-acting</a:t>
            </a:r>
          </a:p>
          <a:p>
            <a:r>
              <a:rPr lang="en-US" sz="2000" dirty="0">
                <a:latin typeface="Futura-Light"/>
              </a:rPr>
              <a:t>Acetylcholine</a:t>
            </a:r>
          </a:p>
          <a:p>
            <a:r>
              <a:rPr lang="en-US" sz="2000" dirty="0" err="1">
                <a:latin typeface="Futura-Light"/>
              </a:rPr>
              <a:t>Methacholine</a:t>
            </a:r>
            <a:endParaRPr lang="en-US" sz="2000" dirty="0">
              <a:latin typeface="Futura-Light"/>
            </a:endParaRPr>
          </a:p>
          <a:p>
            <a:r>
              <a:rPr lang="en-US" sz="2000" dirty="0" err="1">
                <a:solidFill>
                  <a:srgbClr val="00B050"/>
                </a:solidFill>
                <a:latin typeface="Futura-Light"/>
              </a:rPr>
              <a:t>Pilocarpine</a:t>
            </a:r>
            <a:r>
              <a:rPr lang="en-US" sz="2000" dirty="0">
                <a:solidFill>
                  <a:srgbClr val="00B050"/>
                </a:solidFill>
                <a:latin typeface="Futura-Light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</a:rPr>
              <a:t>▪ drop- </a:t>
            </a:r>
            <a:r>
              <a:rPr lang="en-US" sz="2000" dirty="0">
                <a:latin typeface="Garamond-Book"/>
              </a:rPr>
              <a:t>0.5, 1, 2, 4, 6 %,gel-4%</a:t>
            </a:r>
            <a:endParaRPr lang="en-US" sz="2000" dirty="0"/>
          </a:p>
          <a:p>
            <a:endParaRPr lang="en-US" sz="2000" dirty="0">
              <a:solidFill>
                <a:srgbClr val="00B050"/>
              </a:solidFill>
              <a:latin typeface="Futura-Light"/>
            </a:endParaRPr>
          </a:p>
          <a:p>
            <a:r>
              <a:rPr lang="en-US" sz="2000" dirty="0" err="1">
                <a:solidFill>
                  <a:srgbClr val="00B050"/>
                </a:solidFill>
                <a:latin typeface="Futura-Light"/>
              </a:rPr>
              <a:t>Carbachol</a:t>
            </a:r>
            <a:r>
              <a:rPr lang="en-US" sz="2000" dirty="0">
                <a:solidFill>
                  <a:srgbClr val="00B050"/>
                </a:solidFill>
                <a:latin typeface="Futura-Light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</a:rPr>
              <a:t>▪   drop-</a:t>
            </a:r>
            <a:r>
              <a:rPr lang="en-US" sz="2400" dirty="0"/>
              <a:t>1.5, 3%</a:t>
            </a:r>
            <a:endParaRPr lang="en-US" sz="2400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endParaRPr lang="en-US" sz="2000" dirty="0">
              <a:solidFill>
                <a:srgbClr val="00B050"/>
              </a:solidFill>
              <a:latin typeface="Futura-Light"/>
            </a:endParaRPr>
          </a:p>
          <a:p>
            <a:r>
              <a:rPr lang="en-US" sz="2400" b="1" dirty="0">
                <a:solidFill>
                  <a:schemeClr val="accent5"/>
                </a:solidFill>
                <a:latin typeface="Futura-Bold"/>
              </a:rPr>
              <a:t>Indirect-acting (cholinesterase inhibitors)</a:t>
            </a:r>
          </a:p>
          <a:p>
            <a:r>
              <a:rPr lang="en-US" sz="2000" dirty="0">
                <a:solidFill>
                  <a:schemeClr val="accent6"/>
                </a:solidFill>
                <a:latin typeface="Futura-Light"/>
              </a:rPr>
              <a:t>Reversible</a:t>
            </a:r>
          </a:p>
          <a:p>
            <a:r>
              <a:rPr lang="en-US" sz="2000" dirty="0" err="1">
                <a:latin typeface="Futura-Light"/>
              </a:rPr>
              <a:t>Physostigmine</a:t>
            </a:r>
            <a:endParaRPr lang="en-US" sz="2000" dirty="0">
              <a:latin typeface="Futura-Light"/>
            </a:endParaRPr>
          </a:p>
          <a:p>
            <a:r>
              <a:rPr lang="en-US" sz="2000" dirty="0">
                <a:latin typeface="Futura-Light"/>
              </a:rPr>
              <a:t>Neostigmine</a:t>
            </a:r>
          </a:p>
          <a:p>
            <a:r>
              <a:rPr lang="en-US" sz="2000" dirty="0" err="1">
                <a:latin typeface="Futura-Light"/>
              </a:rPr>
              <a:t>Edrophonium</a:t>
            </a:r>
            <a:endParaRPr lang="en-US" sz="2000" dirty="0">
              <a:latin typeface="Futura-Light"/>
            </a:endParaRPr>
          </a:p>
          <a:p>
            <a:r>
              <a:rPr lang="en-US" sz="2000" dirty="0" err="1">
                <a:latin typeface="Futura-Light"/>
              </a:rPr>
              <a:t>Demecarium</a:t>
            </a:r>
            <a:endParaRPr lang="en-US" sz="2000" dirty="0">
              <a:latin typeface="Futura-Light"/>
            </a:endParaRPr>
          </a:p>
          <a:p>
            <a:r>
              <a:rPr lang="en-US" sz="2000" dirty="0">
                <a:solidFill>
                  <a:schemeClr val="accent6"/>
                </a:solidFill>
                <a:latin typeface="Futura-Light"/>
              </a:rPr>
              <a:t>Irreversible</a:t>
            </a:r>
          </a:p>
          <a:p>
            <a:r>
              <a:rPr lang="en-US" sz="2000" dirty="0" err="1">
                <a:solidFill>
                  <a:srgbClr val="00B050"/>
                </a:solidFill>
                <a:latin typeface="Futura-Light"/>
              </a:rPr>
              <a:t>Echothiophate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</a:rPr>
              <a:t> ▪ 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</a:rPr>
              <a:t> drop-</a:t>
            </a:r>
            <a:r>
              <a:rPr lang="en-US" sz="2400" dirty="0"/>
              <a:t>0.125%</a:t>
            </a:r>
            <a:endParaRPr lang="en-US" sz="2400" dirty="0">
              <a:solidFill>
                <a:srgbClr val="00B050"/>
              </a:solidFill>
              <a:latin typeface="Futura-Light"/>
            </a:endParaRPr>
          </a:p>
          <a:p>
            <a:r>
              <a:rPr lang="en-US" sz="2000" dirty="0" err="1">
                <a:latin typeface="Futura-Light"/>
              </a:rPr>
              <a:t>Diisopropylfluorophosphate</a:t>
            </a:r>
            <a:endParaRPr lang="en-US" sz="2000" dirty="0">
              <a:latin typeface="Futura-Light"/>
            </a:endParaRPr>
          </a:p>
          <a:p>
            <a:endParaRPr lang="en-US" sz="2000" dirty="0">
              <a:latin typeface="Futura-Light"/>
            </a:endParaRPr>
          </a:p>
          <a:p>
            <a:r>
              <a:rPr lang="en-US" sz="1600" dirty="0">
                <a:latin typeface="Futura-Light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</a:rPr>
              <a:t>▪ </a:t>
            </a:r>
            <a:r>
              <a:rPr lang="en-US" sz="2400" dirty="0">
                <a:solidFill>
                  <a:srgbClr val="00B050"/>
                </a:solidFill>
                <a:latin typeface="Futura-Light"/>
              </a:rPr>
              <a:t>Formulated for topical ocular use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0543" y="941696"/>
            <a:ext cx="7197436" cy="16002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  <a:latin typeface="Garamond-Book"/>
              </a:rPr>
              <a:t>Activate cholinergic </a:t>
            </a:r>
            <a:r>
              <a:rPr lang="en-US" sz="2400" dirty="0">
                <a:solidFill>
                  <a:schemeClr val="bg1"/>
                </a:solidFill>
              </a:rPr>
              <a:t>receptors directly at the </a:t>
            </a:r>
            <a:r>
              <a:rPr lang="en-US" sz="2400" dirty="0" err="1">
                <a:solidFill>
                  <a:schemeClr val="bg1"/>
                </a:solidFill>
              </a:rPr>
              <a:t>neuroeffector</a:t>
            </a:r>
            <a:r>
              <a:rPr lang="en-US" sz="2400" dirty="0">
                <a:solidFill>
                  <a:schemeClr val="bg1"/>
                </a:solidFill>
              </a:rPr>
              <a:t> junctions of the iris sphincter muscle and ciliary body</a:t>
            </a:r>
            <a:r>
              <a:rPr lang="en-US" sz="2400" dirty="0">
                <a:solidFill>
                  <a:schemeClr val="bg1"/>
                </a:solidFill>
                <a:latin typeface="Garamond-Book"/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227696"/>
            <a:ext cx="7197436" cy="2411104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  <a:latin typeface="Garamond-Book"/>
              </a:rPr>
              <a:t>Exert their cholinergic effects primarily by inhibiting</a:t>
            </a:r>
          </a:p>
          <a:p>
            <a:r>
              <a:rPr lang="en-US" sz="2400" dirty="0">
                <a:solidFill>
                  <a:schemeClr val="bg1"/>
                </a:solidFill>
                <a:latin typeface="Garamond-Book"/>
              </a:rPr>
              <a:t>cholinesterase, thereby making increased amounts</a:t>
            </a:r>
          </a:p>
          <a:p>
            <a:r>
              <a:rPr lang="en-US" sz="2400" dirty="0">
                <a:solidFill>
                  <a:schemeClr val="bg1"/>
                </a:solidFill>
                <a:latin typeface="Garamond-Book"/>
              </a:rPr>
              <a:t>of acetylcholine available at cholinergic receptors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81000" y="685800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Cholinergic drugs  </a:t>
            </a:r>
            <a:endParaRPr lang="en-US" sz="3600" b="1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92077" y="2027428"/>
            <a:ext cx="4646723" cy="3306572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32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Pilocarpine</a:t>
            </a:r>
            <a:r>
              <a:rPr lang="en-US" sz="3600" b="1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Derived from the plant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Pilocarpus</a:t>
            </a:r>
            <a:endParaRPr lang="en-US" sz="24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i="1" dirty="0">
                <a:solidFill>
                  <a:schemeClr val="tx1"/>
                </a:solidFill>
              </a:rPr>
              <a:t>     </a:t>
            </a:r>
            <a:r>
              <a:rPr lang="en-US" sz="2400" i="1" dirty="0" err="1">
                <a:solidFill>
                  <a:schemeClr val="tx1"/>
                </a:solidFill>
              </a:rPr>
              <a:t>Microphyllus</a:t>
            </a:r>
            <a:endParaRPr lang="en-US" sz="2400" i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IOP decrease : 15-25%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Peak  : 1 ½ - 2hrs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Effect lasts up to : 6-8 </a:t>
            </a:r>
            <a:r>
              <a:rPr lang="en-US" sz="2400" dirty="0" err="1">
                <a:solidFill>
                  <a:schemeClr val="tx1"/>
                </a:solidFill>
              </a:rPr>
              <a:t>hrs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Gel form at bedtime </a:t>
            </a:r>
          </a:p>
          <a:p>
            <a:pPr>
              <a:buFontTx/>
              <a:buChar char="-"/>
            </a:pP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 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938" y="1928771"/>
            <a:ext cx="2210752" cy="15581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676767"/>
              </a:clrFrom>
              <a:clrTo>
                <a:srgbClr val="67676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610" y="3119410"/>
            <a:ext cx="2125434" cy="18200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79" y="4548270"/>
            <a:ext cx="1885428" cy="16438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24643" y="5617190"/>
            <a:ext cx="5785757" cy="8598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accent1"/>
                </a:solidFill>
              </a:rPr>
              <a:t>Concentration</a:t>
            </a:r>
            <a:r>
              <a:rPr lang="en-US" sz="2400" dirty="0">
                <a:solidFill>
                  <a:schemeClr val="tx1"/>
                </a:solidFill>
              </a:rPr>
              <a:t> : 0.25- 10% drop QID, 4% gel, ocusert:20-40µg/</a:t>
            </a:r>
            <a:r>
              <a:rPr lang="en-US" sz="2400" dirty="0" err="1">
                <a:solidFill>
                  <a:schemeClr val="tx1"/>
                </a:solidFill>
              </a:rPr>
              <a:t>hr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938" y="47766"/>
            <a:ext cx="2210752" cy="172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223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2133600"/>
            <a:ext cx="8382000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B050"/>
                </a:solidFill>
              </a:rPr>
              <a:t>Ocular pigmentation influences</a:t>
            </a:r>
          </a:p>
          <a:p>
            <a:endParaRPr lang="en-US" sz="2800" b="1" dirty="0">
              <a:solidFill>
                <a:schemeClr val="tx1"/>
              </a:solidFill>
            </a:endParaRP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Blue eyes show maximal ocular hypotensive responses</a:t>
            </a:r>
          </a:p>
          <a:p>
            <a:pPr>
              <a:buClr>
                <a:schemeClr val="accent1"/>
              </a:buClr>
            </a:pPr>
            <a:endParaRPr lang="en-US" sz="2600" dirty="0">
              <a:solidFill>
                <a:schemeClr val="tx1"/>
              </a:solidFill>
            </a:endParaRP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Darkly pigmented eyes demonstrate a relative resistance to IOP reduction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352800" y="5334000"/>
            <a:ext cx="5105400" cy="838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may require </a:t>
            </a:r>
            <a:r>
              <a:rPr lang="en-US" sz="2400" dirty="0" err="1">
                <a:solidFill>
                  <a:schemeClr val="tx1"/>
                </a:solidFill>
              </a:rPr>
              <a:t>pilocarpine</a:t>
            </a:r>
            <a:r>
              <a:rPr lang="en-US" sz="2400" dirty="0">
                <a:solidFill>
                  <a:schemeClr val="tx1"/>
                </a:solidFill>
              </a:rPr>
              <a:t> solutions in concentrations exceeding 4%</a:t>
            </a:r>
          </a:p>
        </p:txBody>
      </p:sp>
      <p:sp>
        <p:nvSpPr>
          <p:cNvPr id="6" name="Down Arrow 5"/>
          <p:cNvSpPr/>
          <p:nvPr/>
        </p:nvSpPr>
        <p:spPr>
          <a:xfrm rot="18690253">
            <a:off x="2782712" y="4555024"/>
            <a:ext cx="4572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543800" cy="108806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Cholinergic drugs  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401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543800" cy="108806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Cholinergic drugs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477292"/>
            <a:ext cx="8153400" cy="301752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 Acute and chronic narrow angle glaucoma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 Open angle glaucoma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 For prophylaxis of primary angle-closure glaucoma until a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     peripheral </a:t>
            </a:r>
            <a:r>
              <a:rPr lang="en-US" sz="2600" dirty="0" err="1">
                <a:solidFill>
                  <a:schemeClr val="tx1"/>
                </a:solidFill>
              </a:rPr>
              <a:t>iridotomy</a:t>
            </a:r>
            <a:r>
              <a:rPr lang="en-US" sz="2600" dirty="0">
                <a:solidFill>
                  <a:schemeClr val="tx1"/>
                </a:solidFill>
              </a:rPr>
              <a:t> can be performed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1828800"/>
            <a:ext cx="3546729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Indications 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099" y="4635057"/>
            <a:ext cx="3333233" cy="2041255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46" y="4635057"/>
            <a:ext cx="4455007" cy="204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786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609600"/>
            <a:ext cx="4191000" cy="42672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95800" y="609600"/>
            <a:ext cx="4495800" cy="42672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147221"/>
            <a:ext cx="4572000" cy="45858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Futura"/>
              </a:rPr>
              <a:t>Ocular Side Effects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Accommodative spasm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ysClr val="windowText" lastClr="000000"/>
                </a:solidFill>
                <a:latin typeface="Futura-Light"/>
              </a:rPr>
              <a:t>Miosis</a:t>
            </a:r>
            <a:endParaRPr lang="en-US" sz="2200" dirty="0">
              <a:solidFill>
                <a:sysClr val="windowText" lastClr="000000"/>
              </a:solidFill>
              <a:latin typeface="Futura-Light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Follicular conjunctivitis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Pupillary block with secondary angle-closure glaucoma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Band keratopathy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Allergic </a:t>
            </a:r>
            <a:r>
              <a:rPr lang="en-US" sz="2200" dirty="0" err="1">
                <a:solidFill>
                  <a:sysClr val="windowText" lastClr="000000"/>
                </a:solidFill>
                <a:latin typeface="Futura-Light"/>
              </a:rPr>
              <a:t>blepharoconjunctivitis</a:t>
            </a:r>
            <a:endParaRPr lang="en-US" sz="2200" dirty="0">
              <a:solidFill>
                <a:sysClr val="windowText" lastClr="000000"/>
              </a:solidFill>
              <a:latin typeface="Futura-Light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Retinal detachment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Conjunctival injection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Lid </a:t>
            </a:r>
            <a:r>
              <a:rPr lang="en-US" sz="2200" dirty="0" err="1">
                <a:solidFill>
                  <a:sysClr val="windowText" lastClr="000000"/>
                </a:solidFill>
                <a:latin typeface="Futura-Light"/>
              </a:rPr>
              <a:t>myokymia</a:t>
            </a:r>
            <a:endParaRPr lang="en-US" sz="2200" dirty="0">
              <a:solidFill>
                <a:sysClr val="windowText" lastClr="000000"/>
              </a:solidFill>
              <a:latin typeface="Futura-Light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Anterior </a:t>
            </a:r>
            <a:r>
              <a:rPr lang="en-US" sz="2200" dirty="0" err="1">
                <a:solidFill>
                  <a:sysClr val="windowText" lastClr="000000"/>
                </a:solidFill>
                <a:latin typeface="Futura-Light"/>
              </a:rPr>
              <a:t>subcapsular</a:t>
            </a: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 cataract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Iris cyst formation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495800" y="147221"/>
            <a:ext cx="4572000" cy="45858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Futura"/>
              </a:rPr>
              <a:t>Systemic Side Effects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Headache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ysClr val="windowText" lastClr="000000"/>
                </a:solidFill>
                <a:latin typeface="Futura-Light"/>
              </a:rPr>
              <a:t>Browache</a:t>
            </a:r>
            <a:endParaRPr lang="en-US" sz="2200" dirty="0">
              <a:solidFill>
                <a:sysClr val="windowText" lastClr="000000"/>
              </a:solidFill>
              <a:latin typeface="Futura-Light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Marked salivation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Profuse perspiration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Nausea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Vomiting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Bronchospasm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Pulmonary edema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Systemic hypotension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Bradycardia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Generalized muscular weakness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ysClr val="windowText" lastClr="000000"/>
                </a:solidFill>
                <a:latin typeface="Futura-Light"/>
              </a:rPr>
              <a:t> Abdominal pain, diarrhea</a:t>
            </a:r>
            <a:endParaRPr lang="en-US" sz="2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6200" y="-114300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24" y="4908416"/>
            <a:ext cx="2408052" cy="18865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74" y="4899547"/>
            <a:ext cx="2408052" cy="18822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74" y="4899773"/>
            <a:ext cx="2408052" cy="18820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74" y="4921609"/>
            <a:ext cx="2408052" cy="18601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75" y="4885899"/>
            <a:ext cx="2408052" cy="18959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14" y="4880437"/>
            <a:ext cx="2410412" cy="19013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14" y="4899547"/>
            <a:ext cx="2410412" cy="18822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73" y="4885442"/>
            <a:ext cx="2437353" cy="18963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24" y="4885439"/>
            <a:ext cx="2408052" cy="189635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14" y="4876344"/>
            <a:ext cx="2455251" cy="190545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24" y="4898636"/>
            <a:ext cx="2408052" cy="188316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9" y="4859057"/>
            <a:ext cx="2685801" cy="192274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876344"/>
            <a:ext cx="2667000" cy="190545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1" y="4876344"/>
            <a:ext cx="2667000" cy="190545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8" y="4885439"/>
            <a:ext cx="2667001" cy="189636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8" y="4876344"/>
            <a:ext cx="2667001" cy="191864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9" y="4880436"/>
            <a:ext cx="2666999" cy="190136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487" y="4872248"/>
            <a:ext cx="2654710" cy="19095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483" y="4872248"/>
            <a:ext cx="2654714" cy="190955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908415"/>
            <a:ext cx="2666998" cy="187338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483" y="4880436"/>
            <a:ext cx="2657594" cy="190136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603" y="4872249"/>
            <a:ext cx="2657594" cy="19095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603" y="4880436"/>
            <a:ext cx="2657594" cy="190250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603" y="4867245"/>
            <a:ext cx="2666996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8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2745700"/>
            <a:ext cx="7010400" cy="28931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Presence of cataract</a:t>
            </a:r>
          </a:p>
          <a:p>
            <a:pPr marL="3429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Patients younger than 40 years of age</a:t>
            </a:r>
          </a:p>
          <a:p>
            <a:pPr marL="3429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 err="1"/>
              <a:t>Neovascular</a:t>
            </a:r>
            <a:r>
              <a:rPr lang="en-US" sz="2600" dirty="0"/>
              <a:t> and </a:t>
            </a:r>
            <a:r>
              <a:rPr lang="en-US" sz="2600" dirty="0" err="1"/>
              <a:t>uveitic</a:t>
            </a:r>
            <a:r>
              <a:rPr lang="en-US" sz="2600" dirty="0"/>
              <a:t> glaucoma</a:t>
            </a:r>
          </a:p>
          <a:p>
            <a:pPr marL="3429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History of retinal detachment</a:t>
            </a:r>
          </a:p>
          <a:p>
            <a:pPr marL="3429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Asthma or history of asthma</a:t>
            </a:r>
          </a:p>
          <a:p>
            <a:pPr marL="3429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High myopia</a:t>
            </a:r>
          </a:p>
          <a:p>
            <a:pPr marL="3429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Known hypersensitivity to the drug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543800" cy="108806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Cholinergic drugs  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1905000"/>
            <a:ext cx="39624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Contraindications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446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2819400"/>
            <a:ext cx="8686800" cy="40386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2800" dirty="0"/>
              <a:t>   </a:t>
            </a:r>
            <a:r>
              <a:rPr lang="en-US" altLang="en-US" sz="2800" dirty="0">
                <a:solidFill>
                  <a:schemeClr val="tx1"/>
                </a:solidFill>
              </a:rPr>
              <a:t>It is a dual acting </a:t>
            </a:r>
            <a:r>
              <a:rPr lang="en-US" altLang="en-US" sz="2800" dirty="0" err="1">
                <a:solidFill>
                  <a:schemeClr val="tx1"/>
                </a:solidFill>
              </a:rPr>
              <a:t>parasympathomimetic</a:t>
            </a:r>
            <a:endParaRPr lang="en-US" alt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chemeClr val="tx1"/>
                </a:solidFill>
              </a:rPr>
              <a:t>   </a:t>
            </a:r>
            <a:r>
              <a:rPr lang="en-US" altLang="en-US" sz="2800" b="1" dirty="0">
                <a:solidFill>
                  <a:srgbClr val="00B0F0"/>
                </a:solidFill>
              </a:rPr>
              <a:t>Direct action</a:t>
            </a:r>
            <a:r>
              <a:rPr lang="en-US" altLang="en-US" sz="2800" b="1" dirty="0">
                <a:solidFill>
                  <a:schemeClr val="tx1"/>
                </a:solidFill>
              </a:rPr>
              <a:t>-</a:t>
            </a:r>
            <a:r>
              <a:rPr lang="en-US" altLang="en-US" sz="2800" dirty="0">
                <a:solidFill>
                  <a:schemeClr val="tx1"/>
                </a:solidFill>
              </a:rPr>
              <a:t> by stimulation of end plate   potential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chemeClr val="tx1"/>
                </a:solidFill>
              </a:rPr>
              <a:t>   </a:t>
            </a:r>
            <a:r>
              <a:rPr lang="en-US" altLang="en-US" sz="2800" b="1" dirty="0">
                <a:solidFill>
                  <a:srgbClr val="00B0F0"/>
                </a:solidFill>
              </a:rPr>
              <a:t>Indirect action</a:t>
            </a:r>
            <a:r>
              <a:rPr lang="en-US" altLang="en-US" sz="2800" b="1" dirty="0">
                <a:solidFill>
                  <a:schemeClr val="tx1"/>
                </a:solidFill>
              </a:rPr>
              <a:t>-</a:t>
            </a:r>
            <a:r>
              <a:rPr lang="en-US" altLang="en-US" sz="2800" dirty="0">
                <a:solidFill>
                  <a:schemeClr val="tx1"/>
                </a:solidFill>
              </a:rPr>
              <a:t> by inhibition of acetylcholine esterase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2800" b="1" dirty="0">
                <a:solidFill>
                  <a:schemeClr val="tx1"/>
                </a:solidFill>
              </a:rPr>
              <a:t>   </a:t>
            </a:r>
            <a:r>
              <a:rPr lang="en-US" altLang="en-US" sz="2800" dirty="0">
                <a:solidFill>
                  <a:schemeClr val="tx1"/>
                </a:solidFill>
              </a:rPr>
              <a:t>Ocular pain, impaired vision due to induced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       accommodation &amp; myopia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 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chemeClr val="tx1"/>
                </a:solidFill>
              </a:rPr>
              <a:t>1% for </a:t>
            </a:r>
            <a:r>
              <a:rPr lang="en-US" altLang="en-US" sz="2800" dirty="0" err="1">
                <a:solidFill>
                  <a:schemeClr val="tx1"/>
                </a:solidFill>
              </a:rPr>
              <a:t>intracameral</a:t>
            </a:r>
            <a:r>
              <a:rPr lang="en-US" altLang="en-US" sz="2800" dirty="0">
                <a:solidFill>
                  <a:schemeClr val="tx1"/>
                </a:solidFill>
              </a:rPr>
              <a:t> use during surgery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800" dirty="0"/>
          </a:p>
          <a:p>
            <a:pPr>
              <a:lnSpc>
                <a:spcPct val="80000"/>
              </a:lnSpc>
              <a:buFontTx/>
              <a:buNone/>
            </a:pPr>
            <a:endParaRPr lang="en-US" alt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04800" y="2057400"/>
            <a:ext cx="320040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Carbachol</a:t>
            </a:r>
            <a:endParaRPr lang="en-US" sz="3200" b="1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5834062"/>
            <a:ext cx="274320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Acetylcholine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543800" cy="108806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Cholinergic drugs  </a:t>
            </a:r>
          </a:p>
        </p:txBody>
      </p:sp>
      <p:sp>
        <p:nvSpPr>
          <p:cNvPr id="8" name="Rectangle 7"/>
          <p:cNvSpPr/>
          <p:nvPr/>
        </p:nvSpPr>
        <p:spPr>
          <a:xfrm>
            <a:off x="4038600" y="2057400"/>
            <a:ext cx="3303896" cy="68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accent1"/>
                </a:solidFill>
              </a:rPr>
              <a:t>Concentration</a:t>
            </a:r>
            <a:r>
              <a:rPr lang="en-US" sz="2400" dirty="0">
                <a:solidFill>
                  <a:schemeClr val="tx1"/>
                </a:solidFill>
              </a:rPr>
              <a:t> : 0.75-3%, </a:t>
            </a:r>
          </a:p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                             TID</a:t>
            </a:r>
            <a:r>
              <a:rPr lang="en-US" sz="2400" dirty="0">
                <a:solidFill>
                  <a:schemeClr val="accent1"/>
                </a:solidFill>
              </a:rPr>
              <a:t>                       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0800000" flipH="1" flipV="1">
            <a:off x="914400" y="4267200"/>
            <a:ext cx="2286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Side effects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76200"/>
            <a:ext cx="2590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7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2187054"/>
            <a:ext cx="8382000" cy="53340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endParaRPr lang="en-US" altLang="en-US" sz="24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tx1"/>
                </a:solidFill>
              </a:rPr>
              <a:t> It is an indirect acting </a:t>
            </a:r>
            <a:r>
              <a:rPr lang="en-US" altLang="en-US" sz="2400" dirty="0" err="1">
                <a:solidFill>
                  <a:schemeClr val="tx1"/>
                </a:solidFill>
              </a:rPr>
              <a:t>parasympathomimetic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tx1"/>
                </a:solidFill>
              </a:rPr>
              <a:t>Constriction of sphincter </a:t>
            </a:r>
            <a:r>
              <a:rPr lang="en-US" altLang="en-US" sz="2400" dirty="0" err="1">
                <a:solidFill>
                  <a:schemeClr val="tx1"/>
                </a:solidFill>
              </a:rPr>
              <a:t>pupillae</a:t>
            </a:r>
            <a:r>
              <a:rPr lang="en-US" altLang="en-US" sz="2400" dirty="0">
                <a:solidFill>
                  <a:schemeClr val="tx1"/>
                </a:solidFill>
              </a:rPr>
              <a:t> muscle around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the pupillary margin and thus increases aqueous outflow</a:t>
            </a:r>
          </a:p>
          <a:p>
            <a:pPr marL="0" indent="0">
              <a:buNone/>
            </a:pPr>
            <a:endParaRPr lang="en-US" altLang="en-US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tx1"/>
                </a:solidFill>
              </a:rPr>
              <a:t>Retinal detachment, </a:t>
            </a:r>
            <a:r>
              <a:rPr lang="en-US" altLang="en-US" sz="2400" dirty="0" err="1">
                <a:solidFill>
                  <a:schemeClr val="tx1"/>
                </a:solidFill>
              </a:rPr>
              <a:t>miosis</a:t>
            </a:r>
            <a:r>
              <a:rPr lang="en-US" altLang="en-US" sz="2400" dirty="0">
                <a:solidFill>
                  <a:schemeClr val="tx1"/>
                </a:solidFill>
              </a:rPr>
              <a:t>, cataract, pupillary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block glaucoma, iris cyst, </a:t>
            </a:r>
            <a:r>
              <a:rPr lang="en-US" altLang="en-US" sz="2400" dirty="0" err="1">
                <a:solidFill>
                  <a:schemeClr val="tx1"/>
                </a:solidFill>
              </a:rPr>
              <a:t>browache</a:t>
            </a:r>
            <a:r>
              <a:rPr lang="en-US" altLang="en-US" sz="2400" dirty="0">
                <a:solidFill>
                  <a:schemeClr val="tx1"/>
                </a:solidFill>
              </a:rPr>
              <a:t> and </a:t>
            </a:r>
            <a:r>
              <a:rPr lang="en-US" altLang="en-US" sz="2400" dirty="0" err="1">
                <a:solidFill>
                  <a:schemeClr val="tx1"/>
                </a:solidFill>
              </a:rPr>
              <a:t>punctal</a:t>
            </a:r>
            <a:r>
              <a:rPr lang="en-US" altLang="en-US" sz="2400" dirty="0">
                <a:solidFill>
                  <a:schemeClr val="tx1"/>
                </a:solidFill>
              </a:rPr>
              <a:t> stenosis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alt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752600"/>
            <a:ext cx="32766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Physostigmine</a:t>
            </a:r>
            <a:endParaRPr lang="en-US" sz="3200" b="1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543800" cy="108806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Cholinergic drugs  </a:t>
            </a:r>
          </a:p>
        </p:txBody>
      </p:sp>
      <p:sp>
        <p:nvSpPr>
          <p:cNvPr id="7" name="Rectangle 6"/>
          <p:cNvSpPr/>
          <p:nvPr/>
        </p:nvSpPr>
        <p:spPr>
          <a:xfrm>
            <a:off x="3733800" y="1828800"/>
            <a:ext cx="4114800" cy="68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accent1"/>
                </a:solidFill>
              </a:rPr>
              <a:t>Concentration</a:t>
            </a:r>
            <a:r>
              <a:rPr lang="en-US" sz="2400" dirty="0">
                <a:solidFill>
                  <a:schemeClr val="tx1"/>
                </a:solidFill>
              </a:rPr>
              <a:t> : 0.25-0.5% drop </a:t>
            </a:r>
            <a:r>
              <a:rPr lang="en-US" sz="2400" dirty="0">
                <a:solidFill>
                  <a:schemeClr val="accent1"/>
                </a:solidFill>
              </a:rPr>
              <a:t>                      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 rot="10800000" flipH="1" flipV="1">
            <a:off x="838200" y="3200399"/>
            <a:ext cx="2286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Mechanism </a:t>
            </a:r>
          </a:p>
        </p:txBody>
      </p:sp>
      <p:sp>
        <p:nvSpPr>
          <p:cNvPr id="9" name="Rectangle 8"/>
          <p:cNvSpPr/>
          <p:nvPr/>
        </p:nvSpPr>
        <p:spPr>
          <a:xfrm rot="10800000" flipH="1" flipV="1">
            <a:off x="838199" y="4648200"/>
            <a:ext cx="2286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Side effects</a:t>
            </a:r>
          </a:p>
        </p:txBody>
      </p:sp>
    </p:spTree>
    <p:extLst>
      <p:ext uri="{BB962C8B-B14F-4D97-AF65-F5344CB8AC3E}">
        <p14:creationId xmlns:p14="http://schemas.microsoft.com/office/powerpoint/2010/main" val="251263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685800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Prostaglandin Analogue</a:t>
            </a:r>
            <a:br>
              <a:rPr lang="en-US" sz="36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en-US" sz="3600" b="1" dirty="0">
              <a:solidFill>
                <a:schemeClr val="accent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05000"/>
            <a:ext cx="8382000" cy="4724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Originally discovered in the eye as mediators of the ocular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inflammatory response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Pro-drugs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Converted to active compound by corneal </a:t>
            </a:r>
            <a:r>
              <a:rPr lang="en-US" sz="2400" dirty="0" err="1">
                <a:solidFill>
                  <a:schemeClr val="tx1"/>
                </a:solidFill>
              </a:rPr>
              <a:t>esterases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6"/>
                </a:solidFill>
              </a:rPr>
              <a:t>MOA: 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Increases </a:t>
            </a:r>
            <a:r>
              <a:rPr lang="en-US" sz="2400" dirty="0" err="1">
                <a:solidFill>
                  <a:schemeClr val="tx1"/>
                </a:solidFill>
              </a:rPr>
              <a:t>uveoscleral</a:t>
            </a:r>
            <a:r>
              <a:rPr lang="en-US" sz="2400" dirty="0">
                <a:solidFill>
                  <a:schemeClr val="tx1"/>
                </a:solidFill>
              </a:rPr>
              <a:t> outflow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PG stimulates collagenase and metalloproteinase to degrade the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extracellular matrix between ciliary muscle bundles, which in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turn leads to the reduction of hydraulic resistance to </a:t>
            </a:r>
            <a:r>
              <a:rPr lang="en-US" sz="2400" dirty="0" err="1">
                <a:solidFill>
                  <a:schemeClr val="tx1"/>
                </a:solidFill>
              </a:rPr>
              <a:t>uveoscleral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flow</a:t>
            </a:r>
          </a:p>
          <a:p>
            <a:pPr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8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Prostaglandin analogue</a:t>
            </a:r>
            <a:endParaRPr lang="en-US" sz="36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72640"/>
            <a:ext cx="7787640" cy="4023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Latanoprost</a:t>
            </a:r>
            <a:r>
              <a:rPr lang="en-US" sz="30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(</a:t>
            </a:r>
            <a:r>
              <a:rPr lang="en-US" sz="30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Xalatan</a:t>
            </a:r>
            <a:r>
              <a:rPr lang="en-US" sz="30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) </a:t>
            </a:r>
          </a:p>
          <a:p>
            <a:pPr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 Lowers IOP 27-30% with peak at 10-14 </a:t>
            </a:r>
            <a:r>
              <a:rPr lang="en-US" sz="2400" dirty="0" err="1">
                <a:solidFill>
                  <a:schemeClr val="tx1"/>
                </a:solidFill>
              </a:rPr>
              <a:t>hrs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 Maximum effect usually by 4-6 weeks, may have further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decrease after 3-4 months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 </a:t>
            </a:r>
            <a:r>
              <a:rPr lang="en-US" sz="2400" dirty="0" err="1">
                <a:solidFill>
                  <a:schemeClr val="tx1"/>
                </a:solidFill>
              </a:rPr>
              <a:t>Latanoprost</a:t>
            </a:r>
            <a:r>
              <a:rPr lang="en-US" sz="2400" dirty="0">
                <a:solidFill>
                  <a:schemeClr val="tx1"/>
                </a:solidFill>
              </a:rPr>
              <a:t> tends to be less effective in lowering IOP in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children than in adults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343400" y="2131382"/>
            <a:ext cx="4114800" cy="68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accent1"/>
                </a:solidFill>
              </a:rPr>
              <a:t>Concentration</a:t>
            </a:r>
            <a:r>
              <a:rPr lang="en-US" sz="2400" dirty="0">
                <a:solidFill>
                  <a:schemeClr val="tx1"/>
                </a:solidFill>
              </a:rPr>
              <a:t> : 0.005% drop,</a:t>
            </a:r>
          </a:p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                            Once daily </a:t>
            </a:r>
            <a:r>
              <a:rPr lang="en-US" sz="2400" dirty="0">
                <a:solidFill>
                  <a:schemeClr val="accent1"/>
                </a:solidFill>
              </a:rPr>
              <a:t>                      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1469"/>
            <a:ext cx="2133600" cy="172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829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Prostaglandin analogue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96440"/>
            <a:ext cx="7543800" cy="4023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sz="30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Travoprost</a:t>
            </a:r>
            <a:r>
              <a:rPr lang="en-US" sz="30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(</a:t>
            </a:r>
            <a:r>
              <a:rPr lang="en-US" sz="30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Travatan</a:t>
            </a:r>
            <a:r>
              <a:rPr lang="en-US" sz="30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)</a:t>
            </a:r>
            <a:r>
              <a:rPr lang="en-US" sz="3000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 Lowers IOP 7-9 mmHg (27-33%)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 Maximum IOP lowering effect achieved within 2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     weeks       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78465" y="5566449"/>
            <a:ext cx="79664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rgbClr val="7F8429"/>
                </a:solidFill>
                <a:latin typeface="arial" panose="020B0604020202020204" pitchFamily="34" charset="0"/>
              </a:rPr>
              <a:t>.</a:t>
            </a:r>
            <a:endParaRPr lang="en-US" sz="9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1" y="26129"/>
            <a:ext cx="1977478" cy="16655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853609" y="2023965"/>
            <a:ext cx="4114800" cy="68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accent1"/>
                </a:solidFill>
              </a:rPr>
              <a:t>Concentration</a:t>
            </a:r>
            <a:r>
              <a:rPr lang="en-US" sz="2400" dirty="0">
                <a:solidFill>
                  <a:schemeClr val="tx1"/>
                </a:solidFill>
              </a:rPr>
              <a:t> : 0.004% drop,</a:t>
            </a:r>
          </a:p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               once daily in evening </a:t>
            </a:r>
            <a:r>
              <a:rPr lang="en-US" sz="2400" dirty="0">
                <a:solidFill>
                  <a:schemeClr val="accent1"/>
                </a:solidFill>
              </a:rPr>
              <a:t>                      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091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Prostaglandin analogue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25040"/>
            <a:ext cx="7543800" cy="4023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sz="30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Bimatoprost</a:t>
            </a:r>
            <a:r>
              <a:rPr lang="en-US" sz="30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(</a:t>
            </a:r>
            <a:r>
              <a:rPr lang="en-US" sz="30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Lumigan</a:t>
            </a:r>
            <a:r>
              <a:rPr lang="en-US" sz="30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)</a:t>
            </a:r>
            <a:r>
              <a:rPr lang="en-US" sz="3000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 Prostamide analog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 Better IOP control than </a:t>
            </a:r>
            <a:r>
              <a:rPr lang="en-US" sz="2600" dirty="0" err="1">
                <a:solidFill>
                  <a:schemeClr val="tx1"/>
                </a:solidFill>
              </a:rPr>
              <a:t>Latanoprost</a:t>
            </a:r>
            <a:endParaRPr lang="en-US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 Maximum IOP effect within 1-2 weeks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78465" y="5566449"/>
            <a:ext cx="79664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rgbClr val="7F8429"/>
                </a:solidFill>
                <a:latin typeface="arial" panose="020B0604020202020204" pitchFamily="34" charset="0"/>
              </a:rPr>
              <a:t>.</a:t>
            </a:r>
            <a:endParaRPr lang="en-US" sz="9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0"/>
            <a:ext cx="2043418" cy="168276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00600" y="2286000"/>
            <a:ext cx="4114800" cy="68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accent1"/>
                </a:solidFill>
              </a:rPr>
              <a:t>Concentration</a:t>
            </a:r>
            <a:r>
              <a:rPr lang="en-US" sz="2400" dirty="0">
                <a:solidFill>
                  <a:schemeClr val="tx1"/>
                </a:solidFill>
              </a:rPr>
              <a:t> : 0.03% drop,</a:t>
            </a:r>
          </a:p>
          <a:p>
            <a:pPr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               Once in the evening</a:t>
            </a:r>
            <a:r>
              <a:rPr lang="en-US" sz="2400" dirty="0">
                <a:solidFill>
                  <a:schemeClr val="accent1"/>
                </a:solidFill>
              </a:rPr>
              <a:t>                      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433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Prostaglandin analogue </a:t>
            </a:r>
          </a:p>
        </p:txBody>
      </p:sp>
      <p:sp>
        <p:nvSpPr>
          <p:cNvPr id="5" name="Rectangle 4"/>
          <p:cNvSpPr/>
          <p:nvPr/>
        </p:nvSpPr>
        <p:spPr>
          <a:xfrm>
            <a:off x="193964" y="2116666"/>
            <a:ext cx="4301836" cy="55033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Indications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4622569" y="2116666"/>
            <a:ext cx="4320540" cy="55033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Contraindications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260" y="2743200"/>
            <a:ext cx="4320540" cy="2406227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Primary open angle glaucoma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Normal tension glaucoma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Chronic closed angle glaucoma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Pigment dispersion syndrome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Exfoliation glaucoma </a:t>
            </a:r>
          </a:p>
        </p:txBody>
      </p:sp>
      <p:sp>
        <p:nvSpPr>
          <p:cNvPr id="9" name="Rectangle 8"/>
          <p:cNvSpPr/>
          <p:nvPr/>
        </p:nvSpPr>
        <p:spPr>
          <a:xfrm>
            <a:off x="4622569" y="2743200"/>
            <a:ext cx="4320540" cy="327660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Allergy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Pregnant and nursing mother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Children 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err="1">
                <a:solidFill>
                  <a:schemeClr val="bg1"/>
                </a:solidFill>
              </a:rPr>
              <a:t>Uveitic</a:t>
            </a:r>
            <a:r>
              <a:rPr lang="en-US" sz="2400" dirty="0">
                <a:solidFill>
                  <a:schemeClr val="bg1"/>
                </a:solidFill>
              </a:rPr>
              <a:t> glaucoma 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Immediate postoperative period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Pt. with healed or active  herpes simplex keratitis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09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8600" y="457200"/>
            <a:ext cx="4650971" cy="8157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Ocular  side effects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05400" y="457200"/>
            <a:ext cx="3886200" cy="8157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Systemic side effects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1447800"/>
            <a:ext cx="4650971" cy="4823051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Cornea: punctate erosions,      corneal </a:t>
            </a:r>
            <a:r>
              <a:rPr lang="en-US" sz="2400" dirty="0" err="1">
                <a:solidFill>
                  <a:schemeClr val="bg1"/>
                </a:solidFill>
              </a:rPr>
              <a:t>pseudodendrites</a:t>
            </a:r>
            <a:r>
              <a:rPr lang="en-US" sz="2400" dirty="0">
                <a:solidFill>
                  <a:schemeClr val="bg1"/>
                </a:solidFill>
              </a:rPr>
              <a:t>, recurrent herpes keratitis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Conjunctiva : hyperemia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Eyelash : lengthening, thickening,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         hyperpigmentation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Iris : irreversible 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          hyperpigmentation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periorbital skin : 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          hyperpigmentation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CME after cataract surgery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Futura-Light"/>
              </a:rPr>
              <a:t>Allergy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Futura-Light"/>
              </a:rPr>
              <a:t>Anterior uveitis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28952" y="1447800"/>
            <a:ext cx="3862647" cy="1543433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bg1"/>
                </a:solidFill>
              </a:rPr>
              <a:t>Occasional headache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bg1"/>
                </a:solidFill>
              </a:rPr>
              <a:t> Skin rash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bg1"/>
                </a:solidFill>
              </a:rPr>
              <a:t> URTI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52" y="3160428"/>
            <a:ext cx="3849609" cy="31104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52" y="3157186"/>
            <a:ext cx="3849609" cy="31136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52" y="3154389"/>
            <a:ext cx="3849608" cy="31164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51" y="3193253"/>
            <a:ext cx="3849609" cy="30775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50" y="3200399"/>
            <a:ext cx="3849610" cy="30704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49" y="3193252"/>
            <a:ext cx="3849612" cy="30775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7688" y="3200397"/>
            <a:ext cx="3830872" cy="3070453"/>
          </a:xfrm>
          <a:prstGeom prst="rect">
            <a:avLst/>
          </a:prstGeom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688" y="3200396"/>
            <a:ext cx="3830872" cy="30704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49" y="3200396"/>
            <a:ext cx="3849611" cy="307045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107" y="3220833"/>
            <a:ext cx="3850453" cy="305001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220832"/>
            <a:ext cx="3886199" cy="305001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650" y="3220830"/>
            <a:ext cx="3843910" cy="30500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107" y="3200394"/>
            <a:ext cx="3850454" cy="307045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05" y="3200394"/>
            <a:ext cx="3886055" cy="307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4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524000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3083130"/>
            <a:ext cx="7863841" cy="402336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Once daily dosing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Lack of cardiopulmonary side effects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Additivity to other anti glaucoma medications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Prostaglandin analogue </a:t>
            </a:r>
            <a:endParaRPr lang="en-US" sz="3600" b="1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397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Carbonic </a:t>
            </a:r>
            <a:r>
              <a:rPr lang="en-US" sz="3600" b="1" dirty="0" err="1">
                <a:solidFill>
                  <a:schemeClr val="accent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anhydrase</a:t>
            </a:r>
            <a:r>
              <a:rPr lang="en-US" sz="3600" b="1" dirty="0">
                <a:solidFill>
                  <a:schemeClr val="accent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inhibitor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5715000"/>
            <a:ext cx="7696200" cy="809600"/>
          </a:xfrm>
        </p:spPr>
        <p:txBody>
          <a:bodyPr>
            <a:normAutofit fontScale="3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US" sz="1650" dirty="0"/>
          </a:p>
          <a:p>
            <a:pPr lvl="2">
              <a:buFont typeface="Wingdings" panose="05000000000000000000" pitchFamily="2" charset="2"/>
              <a:buChar char="q"/>
              <a:defRPr/>
            </a:pPr>
            <a:endParaRPr lang="en-US" sz="1650" dirty="0"/>
          </a:p>
          <a:p>
            <a:pPr lvl="2">
              <a:buFont typeface="Wingdings" panose="05000000000000000000" pitchFamily="2" charset="2"/>
              <a:buChar char="q"/>
              <a:defRPr/>
            </a:pPr>
            <a:r>
              <a:rPr lang="en-US" sz="8000" dirty="0">
                <a:solidFill>
                  <a:schemeClr val="tx1"/>
                </a:solidFill>
              </a:rPr>
              <a:t>99% inhibition of CA – decrease aqueous production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8000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25374932"/>
              </p:ext>
            </p:extLst>
          </p:nvPr>
        </p:nvGraphicFramePr>
        <p:xfrm>
          <a:off x="822960" y="2362200"/>
          <a:ext cx="794004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1676400"/>
            <a:ext cx="3810000" cy="871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Mechanism of action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5760" y="1752600"/>
            <a:ext cx="623316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Mechanism</a:t>
            </a:r>
          </a:p>
        </p:txBody>
      </p:sp>
    </p:spTree>
    <p:extLst>
      <p:ext uri="{BB962C8B-B14F-4D97-AF65-F5344CB8AC3E}">
        <p14:creationId xmlns:p14="http://schemas.microsoft.com/office/powerpoint/2010/main" val="182662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Carbonic </a:t>
            </a:r>
            <a:r>
              <a:rPr lang="en-US" sz="3600" b="1" dirty="0" err="1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anhydrase</a:t>
            </a:r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inhibitor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8358437"/>
              </p:ext>
            </p:extLst>
          </p:nvPr>
        </p:nvGraphicFramePr>
        <p:xfrm>
          <a:off x="-533400" y="2438400"/>
          <a:ext cx="5867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5825807"/>
              </p:ext>
            </p:extLst>
          </p:nvPr>
        </p:nvGraphicFramePr>
        <p:xfrm>
          <a:off x="4724400" y="2438400"/>
          <a:ext cx="4419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031809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Carbonic </a:t>
            </a:r>
            <a:r>
              <a:rPr lang="en-US" sz="3600" b="1" dirty="0" err="1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anhydrase</a:t>
            </a:r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inhibitor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447912"/>
            <a:ext cx="7863840" cy="38540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Oral/IV preparation</a:t>
            </a:r>
            <a:endParaRPr lang="en-US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IOP decrease : 15-20%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Peak : 2-4 </a:t>
            </a:r>
            <a:r>
              <a:rPr lang="en-US" sz="2400" dirty="0" err="1"/>
              <a:t>hrs</a:t>
            </a:r>
            <a:r>
              <a:rPr lang="en-US" sz="2400" dirty="0"/>
              <a:t> (oral), 30 </a:t>
            </a:r>
            <a:r>
              <a:rPr lang="en-US" sz="2400" dirty="0" err="1"/>
              <a:t>mins</a:t>
            </a:r>
            <a:r>
              <a:rPr lang="en-US" sz="2400" dirty="0"/>
              <a:t> (IV)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Washout : 12 </a:t>
            </a:r>
            <a:r>
              <a:rPr lang="en-US" sz="2400" dirty="0" err="1"/>
              <a:t>hrs</a:t>
            </a:r>
            <a:r>
              <a:rPr lang="en-US" sz="2400" dirty="0"/>
              <a:t> (oral ),4 </a:t>
            </a:r>
            <a:r>
              <a:rPr lang="en-US" sz="2400" dirty="0" err="1"/>
              <a:t>hrs</a:t>
            </a:r>
            <a:r>
              <a:rPr lang="en-US" sz="2400" dirty="0"/>
              <a:t> (IV)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828800"/>
            <a:ext cx="3291840" cy="10425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87287" y="1656854"/>
            <a:ext cx="3048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Acetazolamide 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4808995"/>
            <a:ext cx="8092440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Oral : 125mg &amp; 250mg tablet- 6 </a:t>
            </a:r>
            <a:r>
              <a:rPr lang="en-US" sz="2400" dirty="0" err="1"/>
              <a:t>hrly</a:t>
            </a:r>
            <a:endParaRPr lang="en-US" sz="2400" dirty="0"/>
          </a:p>
          <a:p>
            <a:pPr marL="4572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500mg sustained-release capsules -2 times</a:t>
            </a:r>
          </a:p>
          <a:p>
            <a:pPr marL="4572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For children(5-10mg/kg)-6 to 8 </a:t>
            </a:r>
            <a:r>
              <a:rPr lang="en-US" sz="2400" dirty="0" err="1"/>
              <a:t>hrly</a:t>
            </a:r>
            <a:endParaRPr lang="en-US" sz="2400" dirty="0"/>
          </a:p>
          <a:p>
            <a:pPr marL="4572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IV preparation- 500mg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95400" y="4244544"/>
            <a:ext cx="2133600" cy="688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en-US" sz="2600" b="1" dirty="0">
                <a:solidFill>
                  <a:schemeClr val="accent1"/>
                </a:solidFill>
              </a:rPr>
              <a:t>Concentration   </a:t>
            </a:r>
            <a:r>
              <a:rPr lang="en-US" sz="2400" dirty="0">
                <a:solidFill>
                  <a:schemeClr val="accent1"/>
                </a:solidFill>
              </a:rPr>
              <a:t>                   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4008"/>
            <a:ext cx="2209800" cy="161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8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486400" y="1524000"/>
            <a:ext cx="3200400" cy="6096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7200" y="1600200"/>
            <a:ext cx="4724400" cy="46482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33400" y="1170709"/>
            <a:ext cx="5105400" cy="507831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Futura-Bold"/>
              </a:rPr>
              <a:t>Systemic</a:t>
            </a:r>
            <a:endParaRPr lang="en-US" b="1" dirty="0">
              <a:latin typeface="Futura-Bold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Numbness and tingling of extremities and perioral region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Metallic taste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Futura-Light"/>
              </a:rPr>
              <a:t>Symptom complex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   Decreased libido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   Depression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   Fatigue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   Malaise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   Weight loss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Gastrointestinal irritation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Metabolic acidosis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Hypokalemia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Renal calculi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Blood </a:t>
            </a:r>
            <a:r>
              <a:rPr lang="en-US" sz="2000" dirty="0" err="1">
                <a:solidFill>
                  <a:schemeClr val="bg1"/>
                </a:solidFill>
                <a:latin typeface="Futura-Light"/>
              </a:rPr>
              <a:t>dyscrasias</a:t>
            </a:r>
            <a:endParaRPr lang="en-US" sz="2000" dirty="0">
              <a:solidFill>
                <a:schemeClr val="bg1"/>
              </a:solidFill>
              <a:latin typeface="Futura-Light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Futura-Light"/>
              </a:rPr>
              <a:t>Dermatitis</a:t>
            </a:r>
          </a:p>
        </p:txBody>
      </p:sp>
      <p:sp>
        <p:nvSpPr>
          <p:cNvPr id="4" name="Rectangle 3"/>
          <p:cNvSpPr/>
          <p:nvPr/>
        </p:nvSpPr>
        <p:spPr>
          <a:xfrm>
            <a:off x="5562600" y="838200"/>
            <a:ext cx="25908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2"/>
                </a:solidFill>
              </a:rPr>
              <a:t>Ocular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Transient myopia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0200" y="152400"/>
            <a:ext cx="6096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solidFill>
                  <a:schemeClr val="accent2"/>
                </a:solidFill>
                <a:latin typeface="Futura"/>
              </a:rPr>
              <a:t>Side Effects of Acetazolamide</a:t>
            </a:r>
            <a:endParaRPr lang="en-US" sz="3200" b="1" dirty="0">
              <a:solidFill>
                <a:schemeClr val="accent2"/>
              </a:solidFill>
              <a:latin typeface="Futur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27295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33650"/>
            <a:ext cx="3200400" cy="3257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33650"/>
            <a:ext cx="3200400" cy="32575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33650"/>
            <a:ext cx="3200400" cy="32575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2563091"/>
            <a:ext cx="3200400" cy="32281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33651"/>
            <a:ext cx="3200400" cy="3257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33648"/>
            <a:ext cx="3200400" cy="32575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33647"/>
            <a:ext cx="3200400" cy="32802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2533647"/>
            <a:ext cx="3200400" cy="328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0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3200400"/>
            <a:ext cx="6934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utura-Light"/>
              </a:rPr>
              <a:t>Clinically significant liver disease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utura-Light"/>
              </a:rPr>
              <a:t>Severe chronic obstructive pulmonary disease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utura-Light"/>
              </a:rPr>
              <a:t>Certain secondary glaucoma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utura-Light"/>
              </a:rPr>
              <a:t>Renal disease, including kidney stones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utura-Light"/>
              </a:rPr>
              <a:t>Pregnancy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utura-Light"/>
              </a:rPr>
              <a:t>Known hypersensitivity to sulfonamides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914400" y="1994848"/>
            <a:ext cx="65532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>
                <a:solidFill>
                  <a:srgbClr val="00B050"/>
                </a:solidFill>
                <a:latin typeface="Futura"/>
              </a:rPr>
              <a:t>Contraindications to Acetazolamide</a:t>
            </a:r>
            <a:endParaRPr lang="en-US" sz="2800" b="1" dirty="0">
              <a:solidFill>
                <a:srgbClr val="00B050"/>
              </a:solidFill>
              <a:latin typeface="Futura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Carbonic </a:t>
            </a:r>
            <a:r>
              <a:rPr lang="en-US" sz="3600" b="1" dirty="0" err="1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anhydrase</a:t>
            </a:r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inhibitor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550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22960" y="2590800"/>
            <a:ext cx="8016240" cy="31085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800" dirty="0"/>
              <a:t>Potency &gt; acetazolamide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800" dirty="0"/>
              <a:t> Improved intraocular   penetration 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800" dirty="0"/>
              <a:t> Higher water and lipid </a:t>
            </a:r>
            <a:r>
              <a:rPr lang="en-US" sz="2800" dirty="0" err="1"/>
              <a:t>solubilities</a:t>
            </a:r>
            <a:endParaRPr lang="en-US" sz="2800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800" dirty="0"/>
              <a:t> Increased half life and plasma </a:t>
            </a:r>
            <a:r>
              <a:rPr lang="en-US" sz="2800" dirty="0" err="1"/>
              <a:t>conc</a:t>
            </a:r>
            <a:r>
              <a:rPr lang="en-US" sz="2800" baseline="30000" dirty="0" err="1"/>
              <a:t>n</a:t>
            </a:r>
            <a:endParaRPr lang="en-US" sz="2800" baseline="30000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800" dirty="0"/>
              <a:t> Can be given at lower doses than acetazolamide</a:t>
            </a:r>
          </a:p>
          <a:p>
            <a:pPr marL="4572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800" dirty="0"/>
              <a:t>Dose : 25-50mg x BD/TDS</a:t>
            </a:r>
          </a:p>
          <a:p>
            <a:pPr marL="4572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800" b="1" dirty="0"/>
              <a:t>Indication</a:t>
            </a:r>
            <a:r>
              <a:rPr lang="en-US" sz="2800" dirty="0"/>
              <a:t> : chronic IOP reduction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Carbonic </a:t>
            </a:r>
            <a:r>
              <a:rPr lang="en-US" sz="3600" b="1" dirty="0" err="1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anhydrase</a:t>
            </a:r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inhibitor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1905000"/>
            <a:ext cx="37338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Methazolamide</a:t>
            </a:r>
            <a:endParaRPr lang="en-US" sz="3200" b="1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76200"/>
            <a:ext cx="2743200" cy="164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50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762000" y="1828800"/>
            <a:ext cx="6324600" cy="4953000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Topical </a:t>
            </a:r>
          </a:p>
          <a:p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Dorzolamide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2%  &amp;   </a:t>
            </a:r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Brinzolamide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1%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</a:rPr>
              <a:t>Efficacy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IOP decrease : 15-20%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peak : 2-3 </a:t>
            </a:r>
            <a:r>
              <a:rPr lang="en-US" sz="2600" dirty="0" err="1">
                <a:solidFill>
                  <a:schemeClr val="tx1"/>
                </a:solidFill>
              </a:rPr>
              <a:t>hrs</a:t>
            </a:r>
            <a:endParaRPr lang="en-US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washout : 10-18 </a:t>
            </a:r>
            <a:r>
              <a:rPr lang="en-US" sz="2600" dirty="0" err="1">
                <a:solidFill>
                  <a:schemeClr val="tx1"/>
                </a:solidFill>
              </a:rPr>
              <a:t>hrs</a:t>
            </a:r>
            <a:endParaRPr lang="en-US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Dose : 2-3 times daily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Carbonic </a:t>
            </a:r>
            <a:r>
              <a:rPr lang="en-US" sz="3600" b="1" dirty="0" err="1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anhydrase</a:t>
            </a:r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inhibitor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707" y="3505200"/>
            <a:ext cx="2255293" cy="22552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534" y="3505200"/>
            <a:ext cx="2224131" cy="225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239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22960" y="272956"/>
            <a:ext cx="7543800" cy="145075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Carbonic </a:t>
            </a:r>
            <a:r>
              <a:rPr lang="en-US" sz="3600" b="1" dirty="0" err="1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anhydrase</a:t>
            </a:r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inhibitor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937" y="1676400"/>
            <a:ext cx="5236463" cy="39306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Ocular side effects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/>
                </a:solidFill>
              </a:rPr>
              <a:t>Induced myopia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/>
                </a:solidFill>
              </a:rPr>
              <a:t>Stinging sensation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/>
                </a:solidFill>
              </a:rPr>
              <a:t>Keratitis, conjunctivitis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tx1"/>
                </a:solidFill>
              </a:rPr>
              <a:t>Dermatitis </a:t>
            </a:r>
          </a:p>
          <a:p>
            <a:pPr>
              <a:buNone/>
            </a:pPr>
            <a:endParaRPr lang="en-US" sz="2550" dirty="0"/>
          </a:p>
          <a:p>
            <a:r>
              <a:rPr lang="en-US" sz="2550" dirty="0"/>
              <a:t>	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5029200"/>
            <a:ext cx="7721676" cy="1126065"/>
          </a:xfrm>
        </p:spPr>
        <p:txBody>
          <a:bodyPr>
            <a:normAutofit lnSpcReduction="10000"/>
          </a:bodyPr>
          <a:lstStyle/>
          <a:p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</a:rPr>
              <a:t>Contrainidications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Pt with known hypersensitivity to sulfonamide</a:t>
            </a: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0863" y="2003048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Systemic side effects</a:t>
            </a:r>
          </a:p>
          <a:p>
            <a:pPr marL="342900" indent="-34290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Similar to oral CAI but less likely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Hyperosmotic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IV : Mannitol , urea </a:t>
            </a:r>
          </a:p>
          <a:p>
            <a:r>
              <a:rPr lang="en-US" sz="2400" dirty="0">
                <a:solidFill>
                  <a:schemeClr val="tx1"/>
                </a:solidFill>
              </a:rPr>
              <a:t>Oral : glycerol, </a:t>
            </a:r>
            <a:r>
              <a:rPr lang="en-US" sz="2400" dirty="0" err="1">
                <a:solidFill>
                  <a:schemeClr val="tx1"/>
                </a:solidFill>
              </a:rPr>
              <a:t>isosorbide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dirty="0"/>
              <a:t>                                 </a:t>
            </a:r>
            <a:r>
              <a:rPr lang="en-US" sz="2400" b="1" dirty="0">
                <a:solidFill>
                  <a:schemeClr val="accent6"/>
                </a:solidFill>
              </a:rPr>
              <a:t>Mechanism of action</a:t>
            </a:r>
          </a:p>
          <a:p>
            <a:pPr>
              <a:buFontTx/>
              <a:buChar char="-"/>
            </a:pPr>
            <a:endParaRPr lang="en-US" sz="1650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159482139"/>
              </p:ext>
            </p:extLst>
          </p:nvPr>
        </p:nvGraphicFramePr>
        <p:xfrm>
          <a:off x="2133600" y="3505200"/>
          <a:ext cx="4650486" cy="2916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121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Hyperosmotic agents 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2960" y="1845734"/>
            <a:ext cx="4282440" cy="402336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IV Preparation</a:t>
            </a:r>
          </a:p>
          <a:p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Mannitol</a:t>
            </a:r>
            <a:endParaRPr lang="en-US" sz="3200" dirty="0">
              <a:solidFill>
                <a:srgbClr val="FFFF00"/>
              </a:solidFill>
            </a:endParaRP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20% solution 1-2gm/kg    or </a:t>
            </a:r>
          </a:p>
          <a:p>
            <a:pPr marL="384048" lvl="2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5(2.5-7)ml/kg over 20 min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Onset:15-30min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Peak:30-60min   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Last : 6hrs</a:t>
            </a:r>
          </a:p>
          <a:p>
            <a:pPr lvl="2">
              <a:buFont typeface="Wingdings" panose="05000000000000000000" pitchFamily="2" charset="2"/>
              <a:buChar char="v"/>
            </a:pPr>
            <a:endParaRPr lang="en-US" sz="1950" dirty="0"/>
          </a:p>
          <a:p>
            <a:pPr lvl="2"/>
            <a:endParaRPr lang="en-US" sz="1950" dirty="0"/>
          </a:p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912671"/>
            <a:ext cx="2290764" cy="326892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2234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Hyperosmotic agents 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43000" y="1845734"/>
            <a:ext cx="6873240" cy="4023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 </a:t>
            </a:r>
            <a:r>
              <a:rPr lang="en-US" sz="2800" dirty="0">
                <a:solidFill>
                  <a:schemeClr val="accent6"/>
                </a:solidFill>
              </a:rPr>
              <a:t>Oral Preparation</a:t>
            </a:r>
          </a:p>
          <a:p>
            <a:pPr>
              <a:buNone/>
            </a:pPr>
            <a:r>
              <a:rPr lang="en-US" dirty="0"/>
              <a:t>  </a:t>
            </a:r>
            <a:r>
              <a:rPr 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Glycerol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50% solution ,1gm/kg or 1.5-3 ml/kg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Onset: 20min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Peak:45mins -2 </a:t>
            </a:r>
            <a:r>
              <a:rPr lang="en-US" sz="2400" dirty="0" err="1">
                <a:solidFill>
                  <a:schemeClr val="tx1"/>
                </a:solidFill>
              </a:rPr>
              <a:t>hrs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Duration:4-5hrs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caution in Diabetics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</a:p>
          <a:p>
            <a:pPr lvl="2">
              <a:buNone/>
            </a:pPr>
            <a:endParaRPr lang="en-US" sz="2250" dirty="0"/>
          </a:p>
          <a:p>
            <a:pPr lvl="2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73480" y="4588935"/>
            <a:ext cx="3703320" cy="2269065"/>
          </a:xfrm>
        </p:spPr>
        <p:txBody>
          <a:bodyPr>
            <a:normAutofit/>
          </a:bodyPr>
          <a:lstStyle/>
          <a:p>
            <a:endParaRPr lang="en-US" dirty="0"/>
          </a:p>
          <a:p>
            <a:pPr>
              <a:buNone/>
            </a:pPr>
            <a:r>
              <a:rPr lang="en-US" sz="1800" dirty="0"/>
              <a:t> </a:t>
            </a:r>
            <a:r>
              <a:rPr lang="en-US" sz="3200" b="1" dirty="0" err="1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Isosorbide</a:t>
            </a:r>
            <a:endParaRPr lang="en-US" sz="3200" b="1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45% solution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</a:rPr>
              <a:t>1.5-4 ml/kg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845734"/>
            <a:ext cx="1588762" cy="2133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4131293"/>
            <a:ext cx="1590675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51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Hyperosmotic agents 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092440" cy="50292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accent1"/>
                </a:solidFill>
              </a:rPr>
              <a:t>Side effects </a:t>
            </a:r>
          </a:p>
          <a:p>
            <a:pPr>
              <a:lnSpc>
                <a:spcPct val="90000"/>
              </a:lnSpc>
            </a:pPr>
            <a:r>
              <a:rPr lang="en-US" sz="3100" dirty="0">
                <a:solidFill>
                  <a:schemeClr val="tx1"/>
                </a:solidFill>
              </a:rPr>
              <a:t>Gastrointestinal system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3100" dirty="0" err="1">
                <a:solidFill>
                  <a:schemeClr val="tx1"/>
                </a:solidFill>
              </a:rPr>
              <a:t>Nausea,vomiting,abdominal</a:t>
            </a:r>
            <a:r>
              <a:rPr lang="en-US" sz="3100" dirty="0">
                <a:solidFill>
                  <a:schemeClr val="tx1"/>
                </a:solidFill>
              </a:rPr>
              <a:t> cramp</a:t>
            </a:r>
          </a:p>
          <a:p>
            <a:pPr>
              <a:lnSpc>
                <a:spcPct val="90000"/>
              </a:lnSpc>
            </a:pPr>
            <a:r>
              <a:rPr lang="en-US" sz="3100" dirty="0">
                <a:solidFill>
                  <a:schemeClr val="tx1"/>
                </a:solidFill>
              </a:rPr>
              <a:t>Cardiovascular system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3100" dirty="0" err="1">
                <a:solidFill>
                  <a:schemeClr val="tx1"/>
                </a:solidFill>
              </a:rPr>
              <a:t>CHF,angina</a:t>
            </a:r>
            <a:endParaRPr lang="en-US" sz="31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3100" dirty="0">
                <a:solidFill>
                  <a:schemeClr val="tx1"/>
                </a:solidFill>
              </a:rPr>
              <a:t>CNS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3100" dirty="0">
                <a:solidFill>
                  <a:schemeClr val="tx1"/>
                </a:solidFill>
              </a:rPr>
              <a:t>Subdural hematoma, Headache, confusion, </a:t>
            </a:r>
            <a:r>
              <a:rPr lang="en-US" sz="3100" dirty="0" err="1">
                <a:solidFill>
                  <a:schemeClr val="tx1"/>
                </a:solidFill>
              </a:rPr>
              <a:t>disorientation,fever</a:t>
            </a:r>
            <a:endParaRPr lang="en-US" sz="31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3100" dirty="0">
                <a:solidFill>
                  <a:schemeClr val="tx1"/>
                </a:solidFill>
              </a:rPr>
              <a:t>Renal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3100" dirty="0">
                <a:solidFill>
                  <a:schemeClr val="tx1"/>
                </a:solidFill>
              </a:rPr>
              <a:t>Diuresis, anuria, potassium loss</a:t>
            </a:r>
          </a:p>
          <a:p>
            <a:pPr>
              <a:lnSpc>
                <a:spcPct val="90000"/>
              </a:lnSpc>
            </a:pPr>
            <a:r>
              <a:rPr lang="en-US" sz="3100" dirty="0">
                <a:solidFill>
                  <a:schemeClr val="tx1"/>
                </a:solidFill>
              </a:rPr>
              <a:t>Others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3100" dirty="0">
                <a:solidFill>
                  <a:schemeClr val="tx1"/>
                </a:solidFill>
              </a:rPr>
              <a:t>Diabetic </a:t>
            </a:r>
            <a:r>
              <a:rPr lang="en-US" sz="3100" dirty="0" err="1">
                <a:solidFill>
                  <a:schemeClr val="tx1"/>
                </a:solidFill>
              </a:rPr>
              <a:t>ketoacidosis</a:t>
            </a:r>
            <a:r>
              <a:rPr lang="en-US" sz="3100" dirty="0">
                <a:solidFill>
                  <a:schemeClr val="tx1"/>
                </a:solidFill>
              </a:rPr>
              <a:t> ,</a:t>
            </a:r>
            <a:r>
              <a:rPr lang="en-US" sz="3100" dirty="0" err="1">
                <a:solidFill>
                  <a:schemeClr val="tx1"/>
                </a:solidFill>
              </a:rPr>
              <a:t>urticaria</a:t>
            </a:r>
            <a:r>
              <a:rPr lang="en-US" sz="31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182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-152400"/>
            <a:ext cx="2286000" cy="990600"/>
          </a:xfrm>
        </p:spPr>
        <p:txBody>
          <a:bodyPr/>
          <a:lstStyle/>
          <a:p>
            <a:r>
              <a:rPr lang="en-US" alt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Summary</a:t>
            </a:r>
            <a:r>
              <a:rPr lang="en-US" altLang="en-US" sz="32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en-US" altLang="en-US" sz="3200" dirty="0">
              <a:solidFill>
                <a:schemeClr val="accent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8132618" cy="47244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sz="3100" dirty="0"/>
              <a:t>                                                                                            </a:t>
            </a:r>
            <a:r>
              <a:rPr lang="en-US" altLang="en-US" sz="128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Open angle glaucoma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9600" dirty="0">
                <a:solidFill>
                  <a:schemeClr val="tx1"/>
                </a:solidFill>
              </a:rPr>
              <a:t>1.</a:t>
            </a:r>
            <a:r>
              <a:rPr lang="el-GR" altLang="en-US" sz="9600" dirty="0">
                <a:solidFill>
                  <a:schemeClr val="tx1"/>
                </a:solidFill>
                <a:latin typeface="Calibri" panose="020F0502020204030204" pitchFamily="34" charset="0"/>
              </a:rPr>
              <a:t>β</a:t>
            </a:r>
            <a:r>
              <a:rPr lang="en-US" altLang="en-US" sz="9600" dirty="0">
                <a:solidFill>
                  <a:schemeClr val="tx1"/>
                </a:solidFill>
                <a:latin typeface="Calibri" panose="020F0502020204030204" pitchFamily="34" charset="0"/>
              </a:rPr>
              <a:t>-</a:t>
            </a:r>
            <a:r>
              <a:rPr lang="en-US" altLang="en-US" sz="9600" dirty="0">
                <a:solidFill>
                  <a:schemeClr val="tx1"/>
                </a:solidFill>
              </a:rPr>
              <a:t>blockers :Timolol, </a:t>
            </a:r>
            <a:r>
              <a:rPr lang="en-US" altLang="en-US" sz="9600" dirty="0" err="1">
                <a:solidFill>
                  <a:schemeClr val="tx1"/>
                </a:solidFill>
              </a:rPr>
              <a:t>Betoxolol</a:t>
            </a:r>
            <a:r>
              <a:rPr lang="en-US" altLang="en-US" sz="9600" dirty="0">
                <a:solidFill>
                  <a:schemeClr val="tx1"/>
                </a:solidFill>
              </a:rPr>
              <a:t>, </a:t>
            </a:r>
            <a:r>
              <a:rPr lang="en-US" altLang="en-US" sz="9600" dirty="0" err="1">
                <a:solidFill>
                  <a:schemeClr val="tx1"/>
                </a:solidFill>
              </a:rPr>
              <a:t>Levubunolol</a:t>
            </a:r>
            <a:endParaRPr lang="en-US" altLang="en-US" sz="9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9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9600" dirty="0">
                <a:solidFill>
                  <a:schemeClr val="tx1"/>
                </a:solidFill>
              </a:rPr>
              <a:t>2.Miotic : </a:t>
            </a:r>
            <a:r>
              <a:rPr lang="en-US" altLang="en-US" sz="9600" dirty="0" err="1">
                <a:solidFill>
                  <a:schemeClr val="tx1"/>
                </a:solidFill>
              </a:rPr>
              <a:t>Pilocarpine</a:t>
            </a:r>
            <a:endParaRPr lang="en-US" altLang="en-US" sz="9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9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9600" dirty="0">
                <a:solidFill>
                  <a:schemeClr val="tx1"/>
                </a:solidFill>
              </a:rPr>
              <a:t>3.</a:t>
            </a:r>
            <a:r>
              <a:rPr lang="el-GR" altLang="en-US" sz="9600" dirty="0">
                <a:solidFill>
                  <a:schemeClr val="tx1"/>
                </a:solidFill>
                <a:latin typeface="Calibri" panose="020F0502020204030204" pitchFamily="34" charset="0"/>
              </a:rPr>
              <a:t>α</a:t>
            </a:r>
            <a:r>
              <a:rPr lang="en-US" altLang="en-US" sz="9600" dirty="0">
                <a:solidFill>
                  <a:schemeClr val="tx1"/>
                </a:solidFill>
              </a:rPr>
              <a:t> adrenergic agonist : Adrenaline, </a:t>
            </a:r>
            <a:r>
              <a:rPr lang="en-US" altLang="en-US" sz="9600" dirty="0" err="1">
                <a:solidFill>
                  <a:schemeClr val="tx1"/>
                </a:solidFill>
              </a:rPr>
              <a:t>Dipiverdine</a:t>
            </a:r>
            <a:r>
              <a:rPr lang="en-US" altLang="en-US" sz="9600" dirty="0">
                <a:solidFill>
                  <a:schemeClr val="tx1"/>
                </a:solidFill>
              </a:rPr>
              <a:t>, </a:t>
            </a:r>
            <a:r>
              <a:rPr lang="en-US" altLang="en-US" sz="9600" dirty="0" err="1">
                <a:solidFill>
                  <a:schemeClr val="tx1"/>
                </a:solidFill>
              </a:rPr>
              <a:t>Brimonidine</a:t>
            </a:r>
            <a:endParaRPr lang="en-US" altLang="en-US" sz="9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9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9600" dirty="0">
                <a:solidFill>
                  <a:schemeClr val="tx1"/>
                </a:solidFill>
              </a:rPr>
              <a:t>4.Carbonic anhydrase inhibitors : Acetazolamide, Dorzolamide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9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9600" dirty="0">
                <a:solidFill>
                  <a:schemeClr val="tx1"/>
                </a:solidFill>
              </a:rPr>
              <a:t>5.Prostaglandin : </a:t>
            </a:r>
            <a:r>
              <a:rPr lang="en-US" altLang="en-US" sz="9600" dirty="0" err="1">
                <a:solidFill>
                  <a:schemeClr val="tx1"/>
                </a:solidFill>
              </a:rPr>
              <a:t>Latanoprost</a:t>
            </a:r>
            <a:endParaRPr lang="en-US" altLang="en-US" sz="9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6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19200"/>
            <a:ext cx="8229600" cy="4114800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altLang="en-US" sz="32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Angle closure glaucoma</a:t>
            </a: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00B0F0"/>
                </a:solidFill>
              </a:rPr>
              <a:t>Combination of vigorous therapy is employed</a:t>
            </a: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en-US" sz="2600" dirty="0">
                <a:solidFill>
                  <a:schemeClr val="tx1"/>
                </a:solidFill>
              </a:rPr>
              <a:t>1.Beta blocker –Timolol eye drop</a:t>
            </a: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en-US" sz="2600" dirty="0">
                <a:solidFill>
                  <a:schemeClr val="tx1"/>
                </a:solidFill>
              </a:rPr>
              <a:t>2.Miotic – </a:t>
            </a:r>
            <a:r>
              <a:rPr lang="en-US" altLang="en-US" sz="2600" dirty="0" err="1">
                <a:solidFill>
                  <a:schemeClr val="tx1"/>
                </a:solidFill>
              </a:rPr>
              <a:t>Pilocarpine</a:t>
            </a:r>
            <a:r>
              <a:rPr lang="en-US" altLang="en-US" sz="2600" dirty="0">
                <a:solidFill>
                  <a:schemeClr val="tx1"/>
                </a:solidFill>
              </a:rPr>
              <a:t> eye drop every 10 min</a:t>
            </a: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en-US" sz="2600" dirty="0">
                <a:solidFill>
                  <a:schemeClr val="tx1"/>
                </a:solidFill>
              </a:rPr>
              <a:t>3.Hypertonic- mannitol injection (20%)</a:t>
            </a: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en-US" sz="2600" dirty="0">
                <a:solidFill>
                  <a:schemeClr val="tx1"/>
                </a:solidFill>
              </a:rPr>
              <a:t>4.Acetazolamide orally</a:t>
            </a: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en-US" sz="2600" dirty="0">
                <a:solidFill>
                  <a:schemeClr val="tx1"/>
                </a:solidFill>
              </a:rPr>
              <a:t>5.Apraclonidine eye drop </a:t>
            </a: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endParaRPr lang="en-US" alt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-152400"/>
            <a:ext cx="2286000" cy="990600"/>
          </a:xfrm>
        </p:spPr>
        <p:txBody>
          <a:bodyPr/>
          <a:lstStyle/>
          <a:p>
            <a:r>
              <a:rPr lang="en-US" alt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Summary</a:t>
            </a:r>
            <a:r>
              <a:rPr lang="en-US" altLang="en-US" sz="32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en-US" altLang="en-US" sz="3200" dirty="0">
              <a:solidFill>
                <a:schemeClr val="accent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27495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Mode of action of anti glaucoma drugs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209800"/>
            <a:ext cx="8229600" cy="4114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chemeClr val="tx1"/>
                </a:solidFill>
              </a:rPr>
              <a:t>Beta blocker-decrease aqueous secretion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500" dirty="0" err="1">
                <a:solidFill>
                  <a:schemeClr val="tx1"/>
                </a:solidFill>
              </a:rPr>
              <a:t>Miotics</a:t>
            </a:r>
            <a:r>
              <a:rPr lang="en-US" altLang="en-US" sz="2500" dirty="0">
                <a:solidFill>
                  <a:schemeClr val="tx1"/>
                </a:solidFill>
              </a:rPr>
              <a:t> -increase trabecular outflow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chemeClr val="tx1"/>
                </a:solidFill>
              </a:rPr>
              <a:t>Adrenergic agonist-decrease aqueous secretion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chemeClr val="tx1"/>
                </a:solidFill>
              </a:rPr>
              <a:t>Prostaglandin-increase trabecular and </a:t>
            </a:r>
            <a:r>
              <a:rPr lang="en-US" altLang="en-US" sz="2500" dirty="0" err="1">
                <a:solidFill>
                  <a:schemeClr val="tx1"/>
                </a:solidFill>
              </a:rPr>
              <a:t>uveaoscleral</a:t>
            </a:r>
            <a:r>
              <a:rPr lang="en-US" altLang="en-US" sz="2500" dirty="0">
                <a:solidFill>
                  <a:schemeClr val="tx1"/>
                </a:solidFill>
              </a:rPr>
              <a:t> outflow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chemeClr val="tx1"/>
                </a:solidFill>
              </a:rPr>
              <a:t>Carbonic anhydrase inhibitor-decrease aqueous secretion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00400" y="-152400"/>
            <a:ext cx="2362200" cy="990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Summary</a:t>
            </a:r>
            <a:r>
              <a:rPr lang="en-US" altLang="en-US" sz="3200" b="1" dirty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en-US" altLang="en-US" sz="3200" dirty="0">
              <a:solidFill>
                <a:schemeClr val="accent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45309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533400"/>
            <a:ext cx="4419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References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11940" y="990600"/>
            <a:ext cx="8915400" cy="350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Clinical Ocular Pharmacology by Jimmy D </a:t>
            </a:r>
            <a:r>
              <a:rPr lang="en-US" sz="2600" dirty="0" err="1">
                <a:solidFill>
                  <a:schemeClr val="tx1"/>
                </a:solidFill>
              </a:rPr>
              <a:t>Balett</a:t>
            </a:r>
            <a:endParaRPr lang="en-US" sz="2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Ophthalmic Drugs by Graham Hopkins &amp; Richard Pearson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Comprehensive Ophthalmology by A.K. </a:t>
            </a:r>
            <a:r>
              <a:rPr lang="en-US" sz="2600" dirty="0" err="1">
                <a:solidFill>
                  <a:schemeClr val="tx1"/>
                </a:solidFill>
              </a:rPr>
              <a:t>Khurana</a:t>
            </a:r>
            <a:endParaRPr lang="en-US" sz="2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AAO-Section 10-Glaucoma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AAO-Section 2-Fundamentals &amp; Principles of Ophthalmology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Internet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083" y="3962400"/>
            <a:ext cx="1519238" cy="16603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128" y="3962400"/>
            <a:ext cx="1401810" cy="16531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347" y="3962400"/>
            <a:ext cx="1387853" cy="16603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40" y="3962400"/>
            <a:ext cx="1544498" cy="16603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966" y="3962400"/>
            <a:ext cx="1380744" cy="16603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538" y="5632338"/>
            <a:ext cx="4176062" cy="69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29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15" y="838200"/>
            <a:ext cx="7080885" cy="4495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80AC14-4B54-42A5-961C-1EE0BF12C3EA}"/>
              </a:ext>
            </a:extLst>
          </p:cNvPr>
          <p:cNvSpPr/>
          <p:nvPr/>
        </p:nvSpPr>
        <p:spPr>
          <a:xfrm>
            <a:off x="304800" y="5334000"/>
            <a:ext cx="8534400" cy="838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For more PPTs and Articles visit </a:t>
            </a:r>
            <a:r>
              <a:rPr lang="en-US" sz="24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https://healthkura.com/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62602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CA72677B-2F8C-4192-8EBE-D360BE3B20F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3042</TotalTime>
  <Words>3482</Words>
  <Application>Microsoft Office PowerPoint</Application>
  <PresentationFormat>On-screen Show (4:3)</PresentationFormat>
  <Paragraphs>799</Paragraphs>
  <Slides>63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9" baseType="lpstr">
      <vt:lpstr>Algerian</vt:lpstr>
      <vt:lpstr>Andalus</vt:lpstr>
      <vt:lpstr>Arial</vt:lpstr>
      <vt:lpstr>Arial</vt:lpstr>
      <vt:lpstr>Arial Rounded MT Bold</vt:lpstr>
      <vt:lpstr>Calibri</vt:lpstr>
      <vt:lpstr>Calibri Light</vt:lpstr>
      <vt:lpstr>Courier New</vt:lpstr>
      <vt:lpstr>Futura</vt:lpstr>
      <vt:lpstr>Futura-Bold</vt:lpstr>
      <vt:lpstr>Futura-Light</vt:lpstr>
      <vt:lpstr>Garamond-Book</vt:lpstr>
      <vt:lpstr>Helvetica</vt:lpstr>
      <vt:lpstr>Times New Roman</vt:lpstr>
      <vt:lpstr>Wingdings</vt:lpstr>
      <vt:lpstr>Retrospect</vt:lpstr>
      <vt:lpstr>ANTI  GLAUCOMA  DRUGS</vt:lpstr>
      <vt:lpstr>Presentation Layout </vt:lpstr>
      <vt:lpstr>Introduction </vt:lpstr>
      <vt:lpstr>Aqueous production and drainage</vt:lpstr>
      <vt:lpstr>Purpose of initiating glaucoma therapy </vt:lpstr>
      <vt:lpstr>MEDICAL ASPECTS OF GLAUCOMA THERAPY</vt:lpstr>
      <vt:lpstr>Mechanisms of action of anti glaucoma agents</vt:lpstr>
      <vt:lpstr>Classification of anti glaucoma drugs </vt:lpstr>
      <vt:lpstr>PowerPoint Presentation</vt:lpstr>
      <vt:lpstr>Beta blockers </vt:lpstr>
      <vt:lpstr>PowerPoint Presentation</vt:lpstr>
      <vt:lpstr>Beta blockers </vt:lpstr>
      <vt:lpstr>Beta blockers </vt:lpstr>
      <vt:lpstr>Beta blockers </vt:lpstr>
      <vt:lpstr>Beta blockers </vt:lpstr>
      <vt:lpstr>Beta blockers </vt:lpstr>
      <vt:lpstr>PowerPoint Presentation</vt:lpstr>
      <vt:lpstr>Beta blockers </vt:lpstr>
      <vt:lpstr>Beta blockers </vt:lpstr>
      <vt:lpstr>Beta blockers </vt:lpstr>
      <vt:lpstr>Beta blockers </vt:lpstr>
      <vt:lpstr>Adrenergic agonist </vt:lpstr>
      <vt:lpstr>Adrenergic agonist </vt:lpstr>
      <vt:lpstr>Adrenergic agonist </vt:lpstr>
      <vt:lpstr>Adrenergic agonist </vt:lpstr>
      <vt:lpstr>Adrenergic agonist </vt:lpstr>
      <vt:lpstr>Adrenergic agonist </vt:lpstr>
      <vt:lpstr>Adrenergic agonist </vt:lpstr>
      <vt:lpstr>Adrenergic agonist </vt:lpstr>
      <vt:lpstr>Adrenergic agonist </vt:lpstr>
      <vt:lpstr>     Cholinergic drugs  </vt:lpstr>
      <vt:lpstr>PowerPoint Presentation</vt:lpstr>
      <vt:lpstr>PowerPoint Presentation</vt:lpstr>
      <vt:lpstr>     Cholinergic drugs  </vt:lpstr>
      <vt:lpstr>     Cholinergic drugs  </vt:lpstr>
      <vt:lpstr>PowerPoint Presentation</vt:lpstr>
      <vt:lpstr>     Cholinergic drugs  </vt:lpstr>
      <vt:lpstr>     Cholinergic drugs  </vt:lpstr>
      <vt:lpstr>     Cholinergic drugs  </vt:lpstr>
      <vt:lpstr>Prostaglandin Analogue </vt:lpstr>
      <vt:lpstr>Prostaglandin analogue</vt:lpstr>
      <vt:lpstr>Prostaglandin analogue </vt:lpstr>
      <vt:lpstr>Prostaglandin analogue </vt:lpstr>
      <vt:lpstr>Prostaglandin analogue </vt:lpstr>
      <vt:lpstr>PowerPoint Presentation</vt:lpstr>
      <vt:lpstr>Advantage</vt:lpstr>
      <vt:lpstr>Carbonic anhydrase inhibitor</vt:lpstr>
      <vt:lpstr>Carbonic anhydrase inhibitor</vt:lpstr>
      <vt:lpstr>Carbonic anhydrase inhibitor</vt:lpstr>
      <vt:lpstr>PowerPoint Presentation</vt:lpstr>
      <vt:lpstr>Carbonic anhydrase inhibitor</vt:lpstr>
      <vt:lpstr>Carbonic anhydrase inhibitor</vt:lpstr>
      <vt:lpstr>Carbonic anhydrase inhibitor</vt:lpstr>
      <vt:lpstr>Carbonic anhydrase inhibitor</vt:lpstr>
      <vt:lpstr>Hyperosmotic agents</vt:lpstr>
      <vt:lpstr>Hyperosmotic agents </vt:lpstr>
      <vt:lpstr>Hyperosmotic agents </vt:lpstr>
      <vt:lpstr>Hyperosmotic agents </vt:lpstr>
      <vt:lpstr>Summary </vt:lpstr>
      <vt:lpstr>Summary </vt:lpstr>
      <vt:lpstr> Mode of action of anti glaucoma drugs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Bikash Sapkota</cp:lastModifiedBy>
  <cp:revision>245</cp:revision>
  <dcterms:created xsi:type="dcterms:W3CDTF">2006-08-16T00:00:00Z</dcterms:created>
  <dcterms:modified xsi:type="dcterms:W3CDTF">2022-03-29T06:57:33Z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2195053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S9.1.4</vt:lpwstr>
  </property>
</Properties>
</file>